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532" r:id="rId4"/>
    <p:sldId id="533" r:id="rId5"/>
    <p:sldId id="535" r:id="rId6"/>
    <p:sldId id="536" r:id="rId7"/>
    <p:sldId id="537" r:id="rId8"/>
    <p:sldId id="538" r:id="rId9"/>
    <p:sldId id="539" r:id="rId10"/>
    <p:sldId id="540" r:id="rId11"/>
    <p:sldId id="541" r:id="rId12"/>
    <p:sldId id="542" r:id="rId13"/>
    <p:sldId id="543" r:id="rId14"/>
    <p:sldId id="544" r:id="rId15"/>
    <p:sldId id="545" r:id="rId16"/>
    <p:sldId id="546" r:id="rId17"/>
    <p:sldId id="547" r:id="rId18"/>
    <p:sldId id="548" r:id="rId19"/>
    <p:sldId id="549" r:id="rId20"/>
    <p:sldId id="550" r:id="rId21"/>
    <p:sldId id="551" r:id="rId22"/>
    <p:sldId id="552" r:id="rId23"/>
    <p:sldId id="553" r:id="rId24"/>
    <p:sldId id="554" r:id="rId25"/>
    <p:sldId id="555" r:id="rId26"/>
    <p:sldId id="556" r:id="rId27"/>
    <p:sldId id="557" r:id="rId28"/>
    <p:sldId id="324" r:id="rId2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80B89E-42FB-4025-BB36-BEC8242062C3}" v="3" dt="2019-12-05T21:06:33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9"/>
  </p:normalViewPr>
  <p:slideViewPr>
    <p:cSldViewPr>
      <p:cViewPr varScale="1">
        <p:scale>
          <a:sx n="81" d="100"/>
          <a:sy n="81" d="100"/>
        </p:scale>
        <p:origin x="1017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20918604-44FF-44D5-AF64-7DD312F1072F}"/>
    <pc:docChg chg="custSel addSld delSld modSld">
      <pc:chgData name="Geiger, Michael J" userId="13cae92b-b37c-450b-a449-82fcae19569d" providerId="ADAL" clId="{20918604-44FF-44D5-AF64-7DD312F1072F}" dt="2019-12-05T21:06:33.985" v="235"/>
      <pc:docMkLst>
        <pc:docMk/>
      </pc:docMkLst>
      <pc:sldChg chg="modSp">
        <pc:chgData name="Geiger, Michael J" userId="13cae92b-b37c-450b-a449-82fcae19569d" providerId="ADAL" clId="{20918604-44FF-44D5-AF64-7DD312F1072F}" dt="2019-12-05T20:49:20.497" v="21" actId="20577"/>
        <pc:sldMkLst>
          <pc:docMk/>
          <pc:sldMk cId="0" sldId="256"/>
        </pc:sldMkLst>
        <pc:spChg chg="mod">
          <ac:chgData name="Geiger, Michael J" userId="13cae92b-b37c-450b-a449-82fcae19569d" providerId="ADAL" clId="{20918604-44FF-44D5-AF64-7DD312F1072F}" dt="2019-12-05T20:49:20.497" v="21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20918604-44FF-44D5-AF64-7DD312F1072F}" dt="2019-12-05T21:03:45.254" v="193" actId="20577"/>
        <pc:sldMkLst>
          <pc:docMk/>
          <pc:sldMk cId="0" sldId="257"/>
        </pc:sldMkLst>
        <pc:spChg chg="mod">
          <ac:chgData name="Geiger, Michael J" userId="13cae92b-b37c-450b-a449-82fcae19569d" providerId="ADAL" clId="{20918604-44FF-44D5-AF64-7DD312F1072F}" dt="2019-12-05T21:03:45.254" v="193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20918604-44FF-44D5-AF64-7DD312F1072F}" dt="2019-12-05T21:04:25.371" v="233" actId="27636"/>
        <pc:sldMkLst>
          <pc:docMk/>
          <pc:sldMk cId="0" sldId="324"/>
        </pc:sldMkLst>
        <pc:spChg chg="mod">
          <ac:chgData name="Geiger, Michael J" userId="13cae92b-b37c-450b-a449-82fcae19569d" providerId="ADAL" clId="{20918604-44FF-44D5-AF64-7DD312F1072F}" dt="2019-12-05T21:04:25.371" v="233" actId="27636"/>
          <ac:spMkLst>
            <pc:docMk/>
            <pc:sldMk cId="0" sldId="324"/>
            <ac:spMk id="23555" creationId="{00000000-0000-0000-0000-000000000000}"/>
          </ac:spMkLst>
        </pc:spChg>
      </pc:sldChg>
      <pc:sldChg chg="del">
        <pc:chgData name="Geiger, Michael J" userId="13cae92b-b37c-450b-a449-82fcae19569d" providerId="ADAL" clId="{20918604-44FF-44D5-AF64-7DD312F1072F}" dt="2019-12-05T21:03:49.047" v="195" actId="2696"/>
        <pc:sldMkLst>
          <pc:docMk/>
          <pc:sldMk cId="3112812512" sldId="526"/>
        </pc:sldMkLst>
      </pc:sldChg>
      <pc:sldChg chg="del">
        <pc:chgData name="Geiger, Michael J" userId="13cae92b-b37c-450b-a449-82fcae19569d" providerId="ADAL" clId="{20918604-44FF-44D5-AF64-7DD312F1072F}" dt="2019-12-05T21:03:50" v="196" actId="2696"/>
        <pc:sldMkLst>
          <pc:docMk/>
          <pc:sldMk cId="3384839474" sldId="528"/>
        </pc:sldMkLst>
      </pc:sldChg>
      <pc:sldChg chg="del">
        <pc:chgData name="Geiger, Michael J" userId="13cae92b-b37c-450b-a449-82fcae19569d" providerId="ADAL" clId="{20918604-44FF-44D5-AF64-7DD312F1072F}" dt="2019-12-05T21:03:50.483" v="197" actId="2696"/>
        <pc:sldMkLst>
          <pc:docMk/>
          <pc:sldMk cId="166846795" sldId="529"/>
        </pc:sldMkLst>
      </pc:sldChg>
      <pc:sldChg chg="del">
        <pc:chgData name="Geiger, Michael J" userId="13cae92b-b37c-450b-a449-82fcae19569d" providerId="ADAL" clId="{20918604-44FF-44D5-AF64-7DD312F1072F}" dt="2019-12-05T21:03:51.134" v="198" actId="2696"/>
        <pc:sldMkLst>
          <pc:docMk/>
          <pc:sldMk cId="908237654" sldId="530"/>
        </pc:sldMkLst>
      </pc:sldChg>
      <pc:sldChg chg="del">
        <pc:chgData name="Geiger, Michael J" userId="13cae92b-b37c-450b-a449-82fcae19569d" providerId="ADAL" clId="{20918604-44FF-44D5-AF64-7DD312F1072F}" dt="2019-12-05T21:03:48.053" v="194" actId="2696"/>
        <pc:sldMkLst>
          <pc:docMk/>
          <pc:sldMk cId="935258086" sldId="531"/>
        </pc:sldMkLst>
      </pc:sldChg>
      <pc:sldChg chg="add">
        <pc:chgData name="Geiger, Michael J" userId="13cae92b-b37c-450b-a449-82fcae19569d" providerId="ADAL" clId="{20918604-44FF-44D5-AF64-7DD312F1072F}" dt="2019-12-05T21:04:50.446" v="234"/>
        <pc:sldMkLst>
          <pc:docMk/>
          <pc:sldMk cId="1420512705" sldId="546"/>
        </pc:sldMkLst>
      </pc:sldChg>
      <pc:sldChg chg="add">
        <pc:chgData name="Geiger, Michael J" userId="13cae92b-b37c-450b-a449-82fcae19569d" providerId="ADAL" clId="{20918604-44FF-44D5-AF64-7DD312F1072F}" dt="2019-12-05T21:04:50.446" v="234"/>
        <pc:sldMkLst>
          <pc:docMk/>
          <pc:sldMk cId="526060492" sldId="547"/>
        </pc:sldMkLst>
      </pc:sldChg>
      <pc:sldChg chg="add">
        <pc:chgData name="Geiger, Michael J" userId="13cae92b-b37c-450b-a449-82fcae19569d" providerId="ADAL" clId="{20918604-44FF-44D5-AF64-7DD312F1072F}" dt="2019-12-05T21:04:50.446" v="234"/>
        <pc:sldMkLst>
          <pc:docMk/>
          <pc:sldMk cId="308514345" sldId="548"/>
        </pc:sldMkLst>
      </pc:sldChg>
      <pc:sldChg chg="add">
        <pc:chgData name="Geiger, Michael J" userId="13cae92b-b37c-450b-a449-82fcae19569d" providerId="ADAL" clId="{20918604-44FF-44D5-AF64-7DD312F1072F}" dt="2019-12-05T21:04:50.446" v="234"/>
        <pc:sldMkLst>
          <pc:docMk/>
          <pc:sldMk cId="1175072557" sldId="549"/>
        </pc:sldMkLst>
      </pc:sldChg>
      <pc:sldChg chg="add">
        <pc:chgData name="Geiger, Michael J" userId="13cae92b-b37c-450b-a449-82fcae19569d" providerId="ADAL" clId="{20918604-44FF-44D5-AF64-7DD312F1072F}" dt="2019-12-05T21:04:50.446" v="234"/>
        <pc:sldMkLst>
          <pc:docMk/>
          <pc:sldMk cId="81054233" sldId="550"/>
        </pc:sldMkLst>
      </pc:sldChg>
      <pc:sldChg chg="add">
        <pc:chgData name="Geiger, Michael J" userId="13cae92b-b37c-450b-a449-82fcae19569d" providerId="ADAL" clId="{20918604-44FF-44D5-AF64-7DD312F1072F}" dt="2019-12-05T21:06:33.985" v="235"/>
        <pc:sldMkLst>
          <pc:docMk/>
          <pc:sldMk cId="0" sldId="551"/>
        </pc:sldMkLst>
      </pc:sldChg>
      <pc:sldChg chg="add">
        <pc:chgData name="Geiger, Michael J" userId="13cae92b-b37c-450b-a449-82fcae19569d" providerId="ADAL" clId="{20918604-44FF-44D5-AF64-7DD312F1072F}" dt="2019-12-05T21:06:33.985" v="235"/>
        <pc:sldMkLst>
          <pc:docMk/>
          <pc:sldMk cId="0" sldId="552"/>
        </pc:sldMkLst>
      </pc:sldChg>
      <pc:sldChg chg="add">
        <pc:chgData name="Geiger, Michael J" userId="13cae92b-b37c-450b-a449-82fcae19569d" providerId="ADAL" clId="{20918604-44FF-44D5-AF64-7DD312F1072F}" dt="2019-12-05T21:06:33.985" v="235"/>
        <pc:sldMkLst>
          <pc:docMk/>
          <pc:sldMk cId="0" sldId="553"/>
        </pc:sldMkLst>
      </pc:sldChg>
      <pc:sldChg chg="add">
        <pc:chgData name="Geiger, Michael J" userId="13cae92b-b37c-450b-a449-82fcae19569d" providerId="ADAL" clId="{20918604-44FF-44D5-AF64-7DD312F1072F}" dt="2019-12-05T21:06:33.985" v="235"/>
        <pc:sldMkLst>
          <pc:docMk/>
          <pc:sldMk cId="0" sldId="554"/>
        </pc:sldMkLst>
      </pc:sldChg>
      <pc:sldChg chg="add">
        <pc:chgData name="Geiger, Michael J" userId="13cae92b-b37c-450b-a449-82fcae19569d" providerId="ADAL" clId="{20918604-44FF-44D5-AF64-7DD312F1072F}" dt="2019-12-05T21:06:33.985" v="235"/>
        <pc:sldMkLst>
          <pc:docMk/>
          <pc:sldMk cId="0" sldId="555"/>
        </pc:sldMkLst>
      </pc:sldChg>
      <pc:sldChg chg="add">
        <pc:chgData name="Geiger, Michael J" userId="13cae92b-b37c-450b-a449-82fcae19569d" providerId="ADAL" clId="{20918604-44FF-44D5-AF64-7DD312F1072F}" dt="2019-12-05T21:06:33.985" v="235"/>
        <pc:sldMkLst>
          <pc:docMk/>
          <pc:sldMk cId="0" sldId="556"/>
        </pc:sldMkLst>
      </pc:sldChg>
      <pc:sldChg chg="add">
        <pc:chgData name="Geiger, Michael J" userId="13cae92b-b37c-450b-a449-82fcae19569d" providerId="ADAL" clId="{20918604-44FF-44D5-AF64-7DD312F1072F}" dt="2019-12-05T21:06:33.985" v="235"/>
        <pc:sldMkLst>
          <pc:docMk/>
          <pc:sldMk cId="0" sldId="55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3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/>
              <a:t>ECE 160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/>
              <a:t>02/02/2005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/>
              <a:t>(c) 2005, P. H. Viall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9C0100-39D7-124C-B9A7-49F39F072D5F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9650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AF71A-BB5A-8A4C-B00D-04CBBE690D4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18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26BE51-CA06-1448-8FBD-5E820CAA34DD}" type="datetime1">
              <a:rPr lang="en-US" smtClean="0"/>
              <a:t>12/5/2019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BBA21-9495-9F49-B889-0C9EA6823A77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F6FC9-BD21-7F4A-90AE-7BF852D2C955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E7646D-E2FF-1C40-BA9B-F0069041D349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E9B8BF-C796-B849-A4FA-969F50CB9A1C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A252B-2A45-AA47-A0C8-A9AAA5374D01}" type="datetime1">
              <a:rPr lang="en-US" altLang="en-US" smtClean="0"/>
              <a:t>12/5/2019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 Application Programming:  Lecture 36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F90EC74-7B69-1645-9646-2C8CA99ED6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87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4902A-E9D3-F14B-B150-F86AD984185B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8E404B-A461-BB4D-8E78-6919C8BF3554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BC3372-D120-874F-B416-87F96BD7A3EF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476052-F5BB-7A44-BC96-014A9A63E79C}" type="datetime1">
              <a:rPr lang="en-US" smtClean="0"/>
              <a:t>12/5/2019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5D541-980D-FB40-A8AA-01FE2BA6B1E2}" type="datetime1">
              <a:rPr lang="en-US" smtClean="0"/>
              <a:t>12/5/2019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A9357-9069-5A43-89A1-7C23385A1BBF}" type="datetime1">
              <a:rPr lang="en-US" smtClean="0"/>
              <a:t>12/5/2019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334FF-BAD2-2C42-96E7-0C904237B00F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E40FC-6202-4743-944A-9836324734F0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A8108421-B8BE-F149-9CB4-A1E0856A64F9}" type="datetime1">
              <a:rPr lang="en-US" smtClean="0"/>
              <a:t>12/5/2019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  <p:sldLayoutId id="2147484891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Lectures 35 &amp; 36: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Bitwise operators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Bitwise Logical Operations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48006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</a:rPr>
              <a:t>10101010 | 11110000 = ?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</a:rPr>
              <a:t>	1 0 1 0 1 0 1 0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1 1 1 1 0 0 0 0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---------------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latin typeface="Courier New" charset="0"/>
            </a:endParaRPr>
          </a:p>
        </p:txBody>
      </p:sp>
      <p:graphicFrame>
        <p:nvGraphicFramePr>
          <p:cNvPr id="80900" name="Group 4"/>
          <p:cNvGraphicFramePr>
            <a:graphicFrameLocks noGrp="1"/>
          </p:cNvGraphicFramePr>
          <p:nvPr/>
        </p:nvGraphicFramePr>
        <p:xfrm>
          <a:off x="5257800" y="2135188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|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46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1CCBABD-3652-6E4E-A1C7-D9E6EA1AC168}" type="datetime1">
              <a:rPr lang="en-US" altLang="en-US" sz="1200" smtClean="0">
                <a:latin typeface="Garamond" charset="0"/>
              </a:rPr>
              <a:t>12/5/2019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184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18E9AA3-FC49-724F-9D7F-AC56B90496ED}" type="slidenum">
              <a:rPr lang="en-US" altLang="en-US" sz="1200">
                <a:latin typeface="Garamond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021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Bitwise Logical Operations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48006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</a:rPr>
              <a:t>10101010 | 11110000 = ?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</a:rPr>
              <a:t>	1 0 1 0 1 0 1 0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1 1 1 1 0 0 0 0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---------------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1 1 1 1 1 0 1 0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latin typeface="Courier New" charset="0"/>
            </a:endParaRPr>
          </a:p>
        </p:txBody>
      </p:sp>
      <p:graphicFrame>
        <p:nvGraphicFramePr>
          <p:cNvPr id="81924" name="Group 4"/>
          <p:cNvGraphicFramePr>
            <a:graphicFrameLocks noGrp="1"/>
          </p:cNvGraphicFramePr>
          <p:nvPr/>
        </p:nvGraphicFramePr>
        <p:xfrm>
          <a:off x="5257800" y="2135188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|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48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A2CBD5D-C6E7-1A42-95F7-D4662FBE68BE}" type="datetime1">
              <a:rPr lang="en-US" altLang="en-US" sz="1200" smtClean="0">
                <a:latin typeface="Garamond" charset="0"/>
              </a:rPr>
              <a:t>12/5/2019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194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DBD6FBB-E2C5-BF4C-A983-8B5033C3FFB7}" type="slidenum">
              <a:rPr lang="en-US" altLang="en-US" sz="1200">
                <a:latin typeface="Garamond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526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Bitwise Logical Operations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48006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</a:rPr>
              <a:t>10111001 ^ 11110000 = ?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</a:rPr>
              <a:t>	1 0 1 1 1 0 0 1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1 1 1 1 0 0 0 0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---------------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0 1 0 0 1 0 0 1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latin typeface="Courier New" charset="0"/>
            </a:endParaRPr>
          </a:p>
        </p:txBody>
      </p:sp>
      <p:graphicFrame>
        <p:nvGraphicFramePr>
          <p:cNvPr id="82948" name="Group 4"/>
          <p:cNvGraphicFramePr>
            <a:graphicFrameLocks noGrp="1"/>
          </p:cNvGraphicFramePr>
          <p:nvPr/>
        </p:nvGraphicFramePr>
        <p:xfrm>
          <a:off x="5257800" y="2135188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^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51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4DC2632-25ED-E248-A9B9-9A33142AA1E8}" type="datetime1">
              <a:rPr lang="en-US" altLang="en-US" sz="1200" smtClean="0">
                <a:latin typeface="Garamond" charset="0"/>
              </a:rPr>
              <a:t>12/5/2019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205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1343D3B-6C89-8444-B394-2F07201EF7B0}" type="slidenum">
              <a:rPr lang="en-US" altLang="en-US" sz="1200">
                <a:latin typeface="Garamond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8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Bitwise Logical Operations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48006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</a:rPr>
              <a:t>10101010 ^ 11110000 = ?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</a:rPr>
              <a:t>	1 0 1 0 1 0 1 0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1 1 1 1 0 0 0 0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---------------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latin typeface="Courier New" charset="0"/>
            </a:endParaRPr>
          </a:p>
        </p:txBody>
      </p:sp>
      <p:graphicFrame>
        <p:nvGraphicFramePr>
          <p:cNvPr id="83972" name="Group 4"/>
          <p:cNvGraphicFramePr>
            <a:graphicFrameLocks noGrp="1"/>
          </p:cNvGraphicFramePr>
          <p:nvPr/>
        </p:nvGraphicFramePr>
        <p:xfrm>
          <a:off x="5257800" y="2135188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^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53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E106C8C-F9C5-A542-B5B6-9C7683AC144F}" type="datetime1">
              <a:rPr lang="en-US" altLang="en-US" sz="1200" smtClean="0">
                <a:latin typeface="Garamond" charset="0"/>
              </a:rPr>
              <a:t>12/5/2019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215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E93BFDF-DB7F-8045-8F76-1A90235E961B}" type="slidenum">
              <a:rPr lang="en-US" altLang="en-US" sz="1200">
                <a:latin typeface="Garamond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516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Bitwise Logical Operations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48006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</a:rPr>
              <a:t>10101010 ^ 11110000 = ?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</a:rPr>
              <a:t>	1 0 1 0 1 0 1 0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1 1 1 1 0 0 0 0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---------------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0 1 0 1 1 0 1 0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latin typeface="Courier New" charset="0"/>
            </a:endParaRPr>
          </a:p>
        </p:txBody>
      </p:sp>
      <p:graphicFrame>
        <p:nvGraphicFramePr>
          <p:cNvPr id="84996" name="Group 4"/>
          <p:cNvGraphicFramePr>
            <a:graphicFrameLocks noGrp="1"/>
          </p:cNvGraphicFramePr>
          <p:nvPr/>
        </p:nvGraphicFramePr>
        <p:xfrm>
          <a:off x="5257800" y="2135188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^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55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FC339A3-F011-A941-9D43-8089D52BEB1C}" type="datetime1">
              <a:rPr lang="en-US" altLang="en-US" sz="1200" smtClean="0">
                <a:latin typeface="Garamond" charset="0"/>
              </a:rPr>
              <a:t>12/5/2019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225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C6C8718-8DF1-B646-9BAD-A006A6B9625F}" type="slidenum">
              <a:rPr lang="en-US" altLang="en-US" sz="1200">
                <a:latin typeface="Garamond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134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Bitwise Logical Operations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42900" y="1066800"/>
            <a:ext cx="84582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</a:rPr>
              <a:t>ABCD | FF00 &amp; 5555		1111 1111 0000 0000							0101 0101 0101 0101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			-------------------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	5500		0101 0101 0000 0000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</a:rPr>
              <a:t>				0101 0101 0000 0000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			1010 1011 1100 1101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			-------------------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FFCD			1111 1111 1100 1101	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NOTE:  </a:t>
            </a:r>
            <a:br>
              <a:rPr lang="en-US" altLang="en-US" sz="1800"/>
            </a:br>
            <a:r>
              <a:rPr lang="en-US" altLang="en-US" sz="1800"/>
              <a:t>&amp; is a higher precedence than |</a:t>
            </a:r>
            <a:br>
              <a:rPr lang="en-US" altLang="en-US" sz="1800"/>
            </a:br>
            <a:br>
              <a:rPr lang="en-US" altLang="en-US" sz="1800"/>
            </a:br>
            <a:r>
              <a:rPr lang="en-US" altLang="en-US" sz="1800"/>
              <a:t>similar to * being a higher </a:t>
            </a:r>
            <a:br>
              <a:rPr lang="en-US" altLang="en-US" sz="1800"/>
            </a:br>
            <a:r>
              <a:rPr lang="en-US" altLang="en-US" sz="1800"/>
              <a:t>precedence than + in algebra.</a:t>
            </a:r>
          </a:p>
        </p:txBody>
      </p:sp>
      <p:graphicFrame>
        <p:nvGraphicFramePr>
          <p:cNvPr id="88068" name="Group 4"/>
          <p:cNvGraphicFramePr>
            <a:graphicFrameLocks noGrp="1"/>
          </p:cNvGraphicFramePr>
          <p:nvPr/>
        </p:nvGraphicFramePr>
        <p:xfrm>
          <a:off x="5257800" y="3886200"/>
          <a:ext cx="3429000" cy="19812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A&amp;B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A|B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A^B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594" name="AutoShape 42"/>
          <p:cNvSpPr>
            <a:spLocks/>
          </p:cNvSpPr>
          <p:nvPr/>
        </p:nvSpPr>
        <p:spPr bwMode="auto">
          <a:xfrm rot="-5400000">
            <a:off x="2133600" y="457200"/>
            <a:ext cx="228600" cy="20574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>
            <a:off x="2895600" y="12192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flipH="1" flipV="1">
            <a:off x="2971800" y="2057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1600200" y="762000"/>
            <a:ext cx="2286000" cy="304800"/>
          </a:xfrm>
          <a:custGeom>
            <a:avLst/>
            <a:gdLst>
              <a:gd name="T0" fmla="*/ 0 w 1440"/>
              <a:gd name="T1" fmla="*/ 2147483647 h 192"/>
              <a:gd name="T2" fmla="*/ 2147483647 w 1440"/>
              <a:gd name="T3" fmla="*/ 0 h 192"/>
              <a:gd name="T4" fmla="*/ 2147483647 w 1440"/>
              <a:gd name="T5" fmla="*/ 2147483647 h 192"/>
              <a:gd name="T6" fmla="*/ 0 60000 65536"/>
              <a:gd name="T7" fmla="*/ 0 60000 65536"/>
              <a:gd name="T8" fmla="*/ 0 60000 65536"/>
              <a:gd name="T9" fmla="*/ 0 w 1440"/>
              <a:gd name="T10" fmla="*/ 0 h 192"/>
              <a:gd name="T11" fmla="*/ 1440 w 1440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192">
                <a:moveTo>
                  <a:pt x="0" y="192"/>
                </a:moveTo>
                <a:cubicBezTo>
                  <a:pt x="120" y="96"/>
                  <a:pt x="240" y="0"/>
                  <a:pt x="480" y="0"/>
                </a:cubicBezTo>
                <a:cubicBezTo>
                  <a:pt x="720" y="0"/>
                  <a:pt x="1080" y="96"/>
                  <a:pt x="1440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3886200" y="10668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>
            <a:off x="2819400" y="20574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0" name="Freeform 48"/>
          <p:cNvSpPr>
            <a:spLocks/>
          </p:cNvSpPr>
          <p:nvPr/>
        </p:nvSpPr>
        <p:spPr bwMode="auto">
          <a:xfrm>
            <a:off x="609600" y="1371600"/>
            <a:ext cx="3048000" cy="1295400"/>
          </a:xfrm>
          <a:custGeom>
            <a:avLst/>
            <a:gdLst>
              <a:gd name="T0" fmla="*/ 0 w 2064"/>
              <a:gd name="T1" fmla="*/ 0 h 1104"/>
              <a:gd name="T2" fmla="*/ 2147483647 w 2064"/>
              <a:gd name="T3" fmla="*/ 2147483647 h 1104"/>
              <a:gd name="T4" fmla="*/ 2147483647 w 2064"/>
              <a:gd name="T5" fmla="*/ 2147483647 h 1104"/>
              <a:gd name="T6" fmla="*/ 0 60000 65536"/>
              <a:gd name="T7" fmla="*/ 0 60000 65536"/>
              <a:gd name="T8" fmla="*/ 0 60000 65536"/>
              <a:gd name="T9" fmla="*/ 0 w 2064"/>
              <a:gd name="T10" fmla="*/ 0 h 1104"/>
              <a:gd name="T11" fmla="*/ 2064 w 2064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1104">
                <a:moveTo>
                  <a:pt x="0" y="0"/>
                </a:moveTo>
                <a:cubicBezTo>
                  <a:pt x="212" y="292"/>
                  <a:pt x="424" y="584"/>
                  <a:pt x="768" y="768"/>
                </a:cubicBezTo>
                <a:cubicBezTo>
                  <a:pt x="1112" y="952"/>
                  <a:pt x="1848" y="1048"/>
                  <a:pt x="2064" y="11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1" name="Line 49"/>
          <p:cNvSpPr>
            <a:spLocks noChangeShapeType="1"/>
          </p:cNvSpPr>
          <p:nvPr/>
        </p:nvSpPr>
        <p:spPr bwMode="auto">
          <a:xfrm>
            <a:off x="3657600" y="26670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2" name="AutoShape 50"/>
          <p:cNvSpPr>
            <a:spLocks/>
          </p:cNvSpPr>
          <p:nvPr/>
        </p:nvSpPr>
        <p:spPr bwMode="auto">
          <a:xfrm rot="-5400000">
            <a:off x="1562100" y="1409700"/>
            <a:ext cx="228600" cy="2743200"/>
          </a:xfrm>
          <a:prstGeom prst="leftBrace">
            <a:avLst>
              <a:gd name="adj1" fmla="val 1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603" name="Line 51"/>
          <p:cNvSpPr>
            <a:spLocks noChangeShapeType="1"/>
          </p:cNvSpPr>
          <p:nvPr/>
        </p:nvSpPr>
        <p:spPr bwMode="auto">
          <a:xfrm flipH="1">
            <a:off x="2133600" y="3276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308DA59-D52B-3A44-B640-CD48CA260919}" type="datetime1">
              <a:rPr lang="en-US" altLang="en-US" sz="1200" smtClean="0">
                <a:latin typeface="Garamond" charset="0"/>
              </a:rPr>
              <a:t>12/5/2019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236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8DCD455-8FBF-534D-91A1-9A8F394999DF}" type="slidenum">
              <a:rPr lang="en-US" altLang="en-US" sz="1200">
                <a:latin typeface="Garamond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93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Bit shifts</a:t>
            </a:r>
          </a:p>
        </p:txBody>
      </p:sp>
      <p:sp>
        <p:nvSpPr>
          <p:cNvPr id="30723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Bit shift operators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Left shift: &lt;&lt;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Right shift: &gt;&gt;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Shifts in 0s (with unsigned </a:t>
            </a:r>
            <a:r>
              <a:rPr lang="en-US" dirty="0" err="1">
                <a:ea typeface="+mn-ea"/>
              </a:rPr>
              <a:t>ints</a:t>
            </a:r>
            <a:r>
              <a:rPr lang="en-US" dirty="0">
                <a:ea typeface="+mn-ea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x &lt;&lt; n </a:t>
            </a:r>
            <a:r>
              <a:rPr lang="en-US" dirty="0">
                <a:ea typeface="+mn-ea"/>
              </a:rPr>
              <a:t>shifts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x</a:t>
            </a:r>
            <a:r>
              <a:rPr lang="en-US" dirty="0">
                <a:ea typeface="+mn-ea"/>
              </a:rPr>
              <a:t> left by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n</a:t>
            </a:r>
            <a:r>
              <a:rPr lang="en-US" dirty="0">
                <a:ea typeface="+mn-ea"/>
              </a:rPr>
              <a:t> bits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Equivalent to x * 2</a:t>
            </a:r>
            <a:r>
              <a:rPr lang="en-US" baseline="30000" dirty="0"/>
              <a:t>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e.g.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 &lt;&lt; 5	= (0000 ... 0001) &lt;&lt; 5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	= 0000 00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10 0000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x &gt;&gt; n </a:t>
            </a:r>
            <a:r>
              <a:rPr lang="en-US" dirty="0">
                <a:ea typeface="+mn-ea"/>
                <a:cs typeface="Courier New" pitchFamily="49" charset="0"/>
              </a:rPr>
              <a:t>shifts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x</a:t>
            </a:r>
            <a:r>
              <a:rPr lang="en-US" dirty="0">
                <a:ea typeface="+mn-ea"/>
                <a:cs typeface="Courier New" pitchFamily="49" charset="0"/>
              </a:rPr>
              <a:t> right by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n</a:t>
            </a:r>
            <a:r>
              <a:rPr lang="en-US" dirty="0">
                <a:ea typeface="+mn-ea"/>
                <a:cs typeface="Courier New" pitchFamily="49" charset="0"/>
              </a:rPr>
              <a:t> bits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Equivalent to x / 2</a:t>
            </a:r>
            <a:r>
              <a:rPr lang="en-US" baseline="30000" dirty="0">
                <a:cs typeface="Courier New" pitchFamily="49" charset="0"/>
              </a:rPr>
              <a:t>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e.g.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8 &gt;&gt; 3 	= (0000 ... 1000) &gt;&gt; 3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	= 0000 ...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0001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8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ACABCE7-A33D-F646-8D66-2A7A4B858F04}" type="datetime1">
              <a:rPr lang="en-US" altLang="en-US" sz="1200" smtClean="0">
                <a:latin typeface="Garamond" charset="0"/>
              </a:rPr>
              <a:t>12/5/2019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36</a:t>
            </a:r>
          </a:p>
        </p:txBody>
      </p:sp>
      <p:sp>
        <p:nvSpPr>
          <p:cNvPr id="245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EE41EC8-BA1D-B747-92ED-7EEED6930977}" type="slidenum">
              <a:rPr lang="en-US" altLang="en-US" sz="1200">
                <a:latin typeface="Garamond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512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8382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Review: C operators</a:t>
            </a: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143000"/>
          <a:ext cx="7772400" cy="4568829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Associativity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Innermost ( )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Unary -, unary ~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Right to left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    /    %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    -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6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&lt;&lt; &gt;&gt;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NOTE: shift </a:t>
                      </a: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amt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&lt; 32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&amp;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^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|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56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EE983DE-3610-E947-9188-A2B4EC4F59CC}" type="slidenum">
              <a:rPr lang="en-US" altLang="en-US" sz="1200">
                <a:latin typeface="Garamond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2563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F71ADCA-097C-E94A-9499-CB7ADFD77DD4}" type="datetime1">
              <a:rPr lang="en-US" altLang="en-US" sz="1200" smtClean="0">
                <a:latin typeface="Garamond" charset="0"/>
              </a:rPr>
              <a:t>12/5/2019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 Application Programming:  Lecture 36</a:t>
            </a:r>
          </a:p>
        </p:txBody>
      </p:sp>
    </p:spTree>
    <p:extLst>
      <p:ext uri="{BB962C8B-B14F-4D97-AF65-F5344CB8AC3E}">
        <p14:creationId xmlns:p14="http://schemas.microsoft.com/office/powerpoint/2010/main" val="526060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Example: Bitwise operations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Evaluate each of the following expressions if you have the following unsigned ints:</a:t>
            </a:r>
          </a:p>
          <a:p>
            <a:pPr lvl="1"/>
            <a:r>
              <a:rPr lang="en-US" altLang="en-US">
                <a:ea typeface="ＭＳ Ｐゴシック" charset="-128"/>
              </a:rPr>
              <a:t>A = 7, B = 10, and C = 0xFFFFFFFF</a:t>
            </a:r>
          </a:p>
          <a:p>
            <a:r>
              <a:rPr lang="en-US" altLang="en-US">
                <a:latin typeface="Courier New" charset="0"/>
                <a:ea typeface="ＭＳ Ｐゴシック" charset="-128"/>
              </a:rPr>
              <a:t>A &amp; B</a:t>
            </a:r>
          </a:p>
          <a:p>
            <a:r>
              <a:rPr lang="en-US" altLang="en-US">
                <a:latin typeface="Courier New" charset="0"/>
                <a:ea typeface="ＭＳ Ｐゴシック" charset="-128"/>
              </a:rPr>
              <a:t>A | ~B</a:t>
            </a:r>
          </a:p>
          <a:p>
            <a:r>
              <a:rPr lang="en-US" altLang="en-US">
                <a:latin typeface="Courier New" charset="0"/>
                <a:ea typeface="ＭＳ Ｐゴシック" charset="-128"/>
              </a:rPr>
              <a:t>A ^ C</a:t>
            </a:r>
          </a:p>
          <a:p>
            <a:r>
              <a:rPr lang="en-US" altLang="en-US">
                <a:latin typeface="Courier New" charset="0"/>
                <a:ea typeface="ＭＳ Ｐゴシック" charset="-128"/>
              </a:rPr>
              <a:t>A &lt;&lt; 4</a:t>
            </a:r>
          </a:p>
          <a:p>
            <a:r>
              <a:rPr lang="en-US" altLang="en-US">
                <a:latin typeface="Courier New" charset="0"/>
                <a:ea typeface="ＭＳ Ｐゴシック" charset="-128"/>
              </a:rPr>
              <a:t>B &gt;&gt; 5</a:t>
            </a:r>
          </a:p>
          <a:p>
            <a:r>
              <a:rPr lang="en-US" altLang="en-US">
                <a:latin typeface="Courier New" charset="0"/>
                <a:ea typeface="ＭＳ Ｐゴシック" charset="-128"/>
              </a:rPr>
              <a:t>A | (B &lt;&lt; 2)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55E2F2B-8FB0-3A46-9394-236B370FCAC4}" type="datetime1">
              <a:rPr lang="en-US" altLang="en-US" sz="1200" smtClean="0">
                <a:latin typeface="Garamond" charset="0"/>
              </a:rPr>
              <a:t>12/5/2019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36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6DCD177-9F05-CB4C-8CA5-EE58671E604D}" type="slidenum">
              <a:rPr lang="en-US" altLang="en-US" sz="1200">
                <a:latin typeface="Garamond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14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Example: Solution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300">
                <a:ea typeface="ＭＳ Ｐゴシック" charset="-128"/>
              </a:rPr>
              <a:t>First step: convert A &amp; B to binary (or hex)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ea typeface="ＭＳ Ｐゴシック" charset="-128"/>
              </a:rPr>
              <a:t>A = 7 = 0111</a:t>
            </a:r>
            <a:r>
              <a:rPr lang="en-US" altLang="en-US" sz="2000" baseline="-25000">
                <a:ea typeface="ＭＳ Ｐゴシック" charset="-128"/>
              </a:rPr>
              <a:t>2</a:t>
            </a:r>
            <a:r>
              <a:rPr lang="en-US" altLang="en-US" sz="2000">
                <a:ea typeface="ＭＳ Ｐゴシック" charset="-128"/>
              </a:rPr>
              <a:t> = 0x7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ea typeface="ＭＳ Ｐゴシック" charset="-128"/>
              </a:rPr>
              <a:t>B = 10 = 1010</a:t>
            </a:r>
            <a:r>
              <a:rPr lang="en-US" altLang="en-US" sz="2000" baseline="-25000">
                <a:ea typeface="ＭＳ Ｐゴシック" charset="-128"/>
              </a:rPr>
              <a:t>2</a:t>
            </a:r>
            <a:r>
              <a:rPr lang="en-US" altLang="en-US" sz="2000">
                <a:ea typeface="ＭＳ Ｐゴシック" charset="-128"/>
              </a:rPr>
              <a:t> = 0xA</a:t>
            </a:r>
          </a:p>
          <a:p>
            <a:pPr>
              <a:lnSpc>
                <a:spcPct val="80000"/>
              </a:lnSpc>
            </a:pPr>
            <a:r>
              <a:rPr lang="en-US" altLang="en-US" sz="2300">
                <a:ea typeface="ＭＳ Ｐゴシック" charset="-128"/>
              </a:rPr>
              <a:t>Now solve problems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latin typeface="Courier New" charset="0"/>
                <a:ea typeface="ＭＳ Ｐゴシック" charset="-128"/>
              </a:rPr>
              <a:t>A &amp; B = 0111 &amp; 1010 = </a:t>
            </a:r>
            <a: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0010</a:t>
            </a:r>
            <a:r>
              <a:rPr lang="en-US" altLang="en-US" sz="2000" b="1" baseline="-2500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2 </a:t>
            </a:r>
            <a:endParaRPr lang="en-US" altLang="en-US" sz="2000">
              <a:latin typeface="Courier New" charset="0"/>
              <a:ea typeface="ＭＳ Ｐゴシック" charset="-128"/>
            </a:endParaRPr>
          </a:p>
          <a:p>
            <a:pPr lvl="1">
              <a:lnSpc>
                <a:spcPct val="80000"/>
              </a:lnSpc>
            </a:pPr>
            <a:r>
              <a:rPr lang="en-US" altLang="en-US" sz="2000">
                <a:latin typeface="Courier New" charset="0"/>
                <a:ea typeface="ＭＳ Ｐゴシック" charset="-128"/>
              </a:rPr>
              <a:t>A | ~B = 0111 | ~1010 </a:t>
            </a:r>
          </a:p>
          <a:p>
            <a:pPr lvl="1">
              <a:lnSpc>
                <a:spcPct val="80000"/>
              </a:lnSpc>
              <a:buFont typeface="Wingdings" charset="2"/>
              <a:buNone/>
            </a:pPr>
            <a:r>
              <a:rPr lang="en-US" altLang="en-US" sz="2000">
                <a:latin typeface="Courier New" charset="0"/>
                <a:ea typeface="ＭＳ Ｐゴシック" charset="-128"/>
              </a:rPr>
              <a:t>			= 0111 | 0101 = </a:t>
            </a:r>
            <a: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0111</a:t>
            </a:r>
            <a:r>
              <a:rPr lang="en-US" altLang="en-US" sz="2000" b="1" baseline="-2500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2</a:t>
            </a:r>
            <a:b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</a:br>
            <a: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Upper 28 bits = 1!</a:t>
            </a:r>
          </a:p>
          <a:p>
            <a:pPr lvl="1">
              <a:lnSpc>
                <a:spcPct val="80000"/>
              </a:lnSpc>
              <a:buFont typeface="Wingdings" charset="2"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	Final answer: 0xFFFFFFF7</a:t>
            </a:r>
            <a:endParaRPr lang="en-US" altLang="en-US" sz="2000">
              <a:latin typeface="Courier New" charset="0"/>
              <a:ea typeface="ＭＳ Ｐゴシック" charset="-128"/>
            </a:endParaRPr>
          </a:p>
          <a:p>
            <a:pPr lvl="1">
              <a:lnSpc>
                <a:spcPct val="80000"/>
              </a:lnSpc>
            </a:pPr>
            <a:r>
              <a:rPr lang="en-US" altLang="en-US" sz="2000">
                <a:latin typeface="Courier New" charset="0"/>
                <a:ea typeface="ＭＳ Ｐゴシック" charset="-128"/>
              </a:rPr>
              <a:t>A ^ C = (0000 ... 0111) ^ (1111 ... 1111)</a:t>
            </a:r>
          </a:p>
          <a:p>
            <a:pPr lvl="1">
              <a:lnSpc>
                <a:spcPct val="80000"/>
              </a:lnSpc>
              <a:buFont typeface="Wingdings" charset="2"/>
              <a:buNone/>
            </a:pPr>
            <a:r>
              <a:rPr lang="en-US" altLang="en-US" sz="2000">
                <a:latin typeface="Courier New" charset="0"/>
                <a:ea typeface="ＭＳ Ｐゴシック" charset="-128"/>
              </a:rPr>
              <a:t>			= </a:t>
            </a:r>
            <a: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1111 ... 1000</a:t>
            </a:r>
            <a:r>
              <a:rPr lang="en-US" altLang="en-US" sz="2000" b="1" baseline="-2500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2</a:t>
            </a:r>
            <a: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en-US" altLang="en-US" sz="2000">
                <a:latin typeface="Courier New" charset="0"/>
                <a:ea typeface="ＭＳ Ｐゴシック" charset="-128"/>
              </a:rPr>
              <a:t>= </a:t>
            </a:r>
            <a: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0xFFFFFFF8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latin typeface="Courier New" charset="0"/>
                <a:ea typeface="ＭＳ Ｐゴシック" charset="-128"/>
              </a:rPr>
              <a:t>A &lt;&lt; 4 = 0111 &lt;&lt; (4 bits) = </a:t>
            </a:r>
            <a: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01110000</a:t>
            </a:r>
            <a:r>
              <a:rPr lang="en-US" altLang="en-US" sz="2000" b="1" baseline="-2500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2</a:t>
            </a:r>
            <a: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 = 0x70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latin typeface="Courier New" charset="0"/>
                <a:ea typeface="ＭＳ Ｐゴシック" charset="-128"/>
              </a:rPr>
              <a:t>B &gt;&gt; 5 = 1010 &gt;&gt; (5 bits) = 0</a:t>
            </a:r>
          </a:p>
          <a:p>
            <a:pPr lvl="2">
              <a:lnSpc>
                <a:spcPct val="80000"/>
              </a:lnSpc>
            </a:pPr>
            <a:r>
              <a:rPr lang="en-US" altLang="en-US" sz="1700">
                <a:ea typeface="ＭＳ Ｐゴシック" charset="-128"/>
              </a:rPr>
              <a:t>Only lowest 4 bits of B contain non-zero values!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latin typeface="Courier New" charset="0"/>
                <a:ea typeface="ＭＳ Ｐゴシック" charset="-128"/>
              </a:rPr>
              <a:t>A | (B &lt;&lt; 2)</a:t>
            </a:r>
            <a:r>
              <a:rPr lang="en-US" altLang="en-US" sz="2000">
                <a:ea typeface="ＭＳ Ｐゴシック" charset="-128"/>
              </a:rPr>
              <a:t> =  </a:t>
            </a:r>
            <a:r>
              <a:rPr lang="en-US" altLang="en-US" sz="2000">
                <a:latin typeface="Courier New" charset="0"/>
                <a:ea typeface="ＭＳ Ｐゴシック" charset="-128"/>
              </a:rPr>
              <a:t>0111 | (1010 &lt;&lt; 2 bits)</a:t>
            </a:r>
          </a:p>
          <a:p>
            <a:pPr lvl="1">
              <a:lnSpc>
                <a:spcPct val="80000"/>
              </a:lnSpc>
              <a:buFont typeface="Wingdings" charset="2"/>
              <a:buNone/>
            </a:pPr>
            <a:r>
              <a:rPr lang="en-US" altLang="en-US" sz="2000">
                <a:latin typeface="Courier New" charset="0"/>
                <a:ea typeface="ＭＳ Ｐゴシック" charset="-128"/>
              </a:rPr>
              <a:t>				= 0111 | 101000 = </a:t>
            </a:r>
            <a: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101111</a:t>
            </a:r>
            <a:r>
              <a:rPr lang="en-US" altLang="en-US" sz="2000" b="1" baseline="-2500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2</a:t>
            </a:r>
            <a:endParaRPr lang="en-US" altLang="en-US" sz="2000">
              <a:latin typeface="Courier New" charset="0"/>
              <a:ea typeface="ＭＳ Ｐゴシック" charset="-128"/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C883F49-DD59-2B42-A35C-C0F8B2568A25}" type="datetime1">
              <a:rPr lang="en-US" altLang="en-US" sz="1200" smtClean="0">
                <a:latin typeface="Garamond" charset="0"/>
              </a:rPr>
              <a:t>12/5/2019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36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11A3DDD-D683-804A-98EB-68F52E183058}" type="slidenum">
              <a:rPr lang="en-US" altLang="en-US" sz="1200">
                <a:latin typeface="Garamond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07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M 12/9: Last day for P7 submissions (initial submission)</a:t>
            </a:r>
          </a:p>
          <a:p>
            <a:pPr lvl="1"/>
            <a:r>
              <a:rPr lang="en-US" dirty="0">
                <a:latin typeface="Arial" charset="0"/>
              </a:rPr>
              <a:t>Th 12/12: last day of classes; P8 &amp; Ch. 9 exercises due</a:t>
            </a:r>
          </a:p>
          <a:p>
            <a:pPr lvl="2"/>
            <a:r>
              <a:rPr lang="en-US" dirty="0">
                <a:latin typeface="Arial" charset="0"/>
              </a:rPr>
              <a:t>P8 deals with structures (lectures 26-27, 29-30)</a:t>
            </a:r>
          </a:p>
          <a:p>
            <a:pPr lvl="1"/>
            <a:r>
              <a:rPr lang="en-US" dirty="0">
                <a:latin typeface="Arial" charset="0"/>
              </a:rPr>
              <a:t>M 12/16: Exam 3, 3-6 PM,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Ball 210</a:t>
            </a:r>
          </a:p>
          <a:p>
            <a:pPr lvl="2"/>
            <a:r>
              <a:rPr lang="en-US" dirty="0">
                <a:latin typeface="Arial" charset="0"/>
              </a:rPr>
              <a:t>Will post course </a:t>
            </a:r>
            <a:r>
              <a:rPr lang="en-US" dirty="0" err="1">
                <a:latin typeface="Arial" charset="0"/>
              </a:rPr>
              <a:t>evals</a:t>
            </a:r>
            <a:r>
              <a:rPr lang="en-US" dirty="0">
                <a:latin typeface="Arial" charset="0"/>
              </a:rPr>
              <a:t> online; you’ll submit </a:t>
            </a:r>
            <a:r>
              <a:rPr lang="en-US" dirty="0" err="1">
                <a:latin typeface="Arial" charset="0"/>
              </a:rPr>
              <a:t>eval</a:t>
            </a:r>
            <a:r>
              <a:rPr lang="en-US" dirty="0">
                <a:latin typeface="Arial" charset="0"/>
              </a:rPr>
              <a:t> at exam</a:t>
            </a:r>
          </a:p>
          <a:p>
            <a:pPr lvl="1"/>
            <a:r>
              <a:rPr lang="en-US" dirty="0">
                <a:latin typeface="Arial" charset="0"/>
              </a:rPr>
              <a:t>T 12/17: All code due by end of day</a:t>
            </a:r>
          </a:p>
          <a:p>
            <a:pPr lvl="2"/>
            <a:r>
              <a:rPr lang="en-US" dirty="0">
                <a:latin typeface="Arial" charset="0"/>
              </a:rPr>
              <a:t>Program 9: Worth up to 4 points extra credit on final </a:t>
            </a:r>
            <a:r>
              <a:rPr lang="en-US" dirty="0" err="1">
                <a:latin typeface="Arial" charset="0"/>
              </a:rPr>
              <a:t>avg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Resubmission deadline for P6, P7, &amp; P8</a:t>
            </a:r>
          </a:p>
          <a:p>
            <a:endParaRPr lang="en-US" dirty="0"/>
          </a:p>
          <a:p>
            <a:r>
              <a:rPr lang="en-US" dirty="0"/>
              <a:t>Today’s class</a:t>
            </a:r>
          </a:p>
          <a:p>
            <a:pPr lvl="1"/>
            <a:r>
              <a:rPr lang="en-US" dirty="0"/>
              <a:t>Bitwise operators</a:t>
            </a:r>
          </a:p>
          <a:p>
            <a:pPr lvl="1"/>
            <a:r>
              <a:rPr lang="en-US" dirty="0"/>
              <a:t>Common bitwise operations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EDFC59-E776-DC45-A90F-372E36F23319}" type="datetime1">
              <a:rPr lang="en-US" sz="1200" smtClean="0"/>
              <a:t>12/5/2019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Lecture 35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Hexadecimal output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 print a number in hex, use 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%x</a:t>
            </a:r>
            <a:r>
              <a:rPr lang="en-US" sz="2800">
                <a:latin typeface="Arial" charset="0"/>
              </a:rPr>
              <a:t> or 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%X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%x</a:t>
            </a:r>
            <a:r>
              <a:rPr lang="en-US" sz="2400">
                <a:latin typeface="Arial" charset="0"/>
              </a:rPr>
              <a:t> prints characters </a:t>
            </a:r>
            <a:r>
              <a:rPr lang="en-US" sz="2400">
                <a:latin typeface="Courier New" charset="0"/>
                <a:cs typeface="Courier New" charset="0"/>
              </a:rPr>
              <a:t>a-f</a:t>
            </a:r>
            <a:r>
              <a:rPr lang="en-US" sz="2400">
                <a:latin typeface="Arial" charset="0"/>
              </a:rPr>
              <a:t> in lowercase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%X</a:t>
            </a:r>
            <a:r>
              <a:rPr lang="en-US" sz="2400">
                <a:latin typeface="Arial" charset="0"/>
              </a:rPr>
              <a:t> prints characters </a:t>
            </a:r>
            <a:r>
              <a:rPr lang="en-US" sz="2400">
                <a:latin typeface="Courier New" charset="0"/>
                <a:cs typeface="Courier New" charset="0"/>
              </a:rPr>
              <a:t>A-F</a:t>
            </a:r>
            <a:r>
              <a:rPr lang="en-US" sz="2400">
                <a:latin typeface="Arial" charset="0"/>
              </a:rPr>
              <a:t> in uppercase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 show leading </a:t>
            </a:r>
            <a:r>
              <a:rPr lang="en-US" sz="2800">
                <a:latin typeface="Courier New" charset="0"/>
                <a:cs typeface="Courier New" charset="0"/>
              </a:rPr>
              <a:t>0x</a:t>
            </a:r>
            <a:r>
              <a:rPr lang="en-US" sz="2800">
                <a:latin typeface="Arial" charset="0"/>
                <a:cs typeface="Courier New" charset="0"/>
              </a:rPr>
              <a:t>, </a:t>
            </a:r>
            <a:r>
              <a:rPr lang="en-US" sz="2800">
                <a:latin typeface="Arial" charset="0"/>
              </a:rPr>
              <a:t>use the </a:t>
            </a:r>
            <a:r>
              <a:rPr lang="en-US" sz="2800">
                <a:latin typeface="Courier New" charset="0"/>
                <a:cs typeface="Courier New" charset="0"/>
              </a:rPr>
              <a:t>#</a:t>
            </a:r>
            <a:r>
              <a:rPr lang="en-US" sz="2800">
                <a:latin typeface="Arial" charset="0"/>
              </a:rPr>
              <a:t> flag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 show leading </a:t>
            </a:r>
            <a:r>
              <a:rPr lang="en-US" sz="2800">
                <a:latin typeface="Courier New" charset="0"/>
                <a:cs typeface="Courier New" charset="0"/>
              </a:rPr>
              <a:t>0</a:t>
            </a:r>
            <a:r>
              <a:rPr lang="en-US" sz="2800">
                <a:latin typeface="Arial" charset="0"/>
              </a:rPr>
              <a:t>s, use precision with total # digits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Field width + 0 flag also works </a:t>
            </a:r>
            <a:r>
              <a:rPr lang="en-US" sz="2400" u="sng">
                <a:latin typeface="Arial" charset="0"/>
              </a:rPr>
              <a:t>unless</a:t>
            </a:r>
            <a:r>
              <a:rPr lang="en-US" sz="2400">
                <a:latin typeface="Arial" charset="0"/>
              </a:rPr>
              <a:t> value = 0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Examples (assume </a:t>
            </a:r>
            <a:r>
              <a:rPr lang="en-US" sz="2800">
                <a:latin typeface="Courier New" charset="0"/>
                <a:cs typeface="Courier New" charset="0"/>
              </a:rPr>
              <a:t>var1 = 0x1A2B</a:t>
            </a:r>
            <a:r>
              <a:rPr lang="en-US" sz="28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1a2b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1A2B</a:t>
            </a:r>
            <a:endParaRPr lang="en-US" altLang="ja-JP" sz="2400" b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%#x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0x1a2b</a:t>
            </a:r>
            <a:endParaRPr lang="en-US" altLang="ja-JP" sz="2400" b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%.6x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001a2b</a:t>
            </a:r>
            <a:endParaRPr lang="en-US" altLang="ja-JP" sz="2400" b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%#.6x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0x001a2b</a:t>
            </a:r>
            <a:endParaRPr lang="en-US" sz="2400" b="1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C4C79D1-C3F6-3C47-BF16-EBB46CC677B3}" type="datetime1">
              <a:rPr lang="en-US" sz="1200" smtClean="0">
                <a:latin typeface="Garamond" charset="0"/>
                <a:cs typeface="Arial" charset="0"/>
              </a:rPr>
              <a:t>12/5/2019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36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C200B1-D1A4-AF4F-8E74-B1DAD01B1560}" type="slidenum">
              <a:rPr lang="en-US" sz="1200">
                <a:latin typeface="Garamond" charset="0"/>
                <a:cs typeface="Arial" charset="0"/>
              </a:rPr>
              <a:pPr eaLnBrk="1" hangingPunct="1"/>
              <a:t>20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54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</a:rPr>
              <a:t>Example: Common bitwise operations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Given an </a:t>
            </a:r>
            <a:r>
              <a:rPr lang="en-US">
                <a:latin typeface="Courier New" charset="0"/>
                <a:cs typeface="Courier New" charset="0"/>
              </a:rPr>
              <a:t>unsigned int</a:t>
            </a:r>
            <a:r>
              <a:rPr lang="en-US">
                <a:latin typeface="Arial" charset="0"/>
              </a:rPr>
              <a:t>,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, and a number, </a:t>
            </a:r>
            <a:r>
              <a:rPr lang="en-US">
                <a:latin typeface="Courier New" charset="0"/>
                <a:cs typeface="Courier New" charset="0"/>
              </a:rPr>
              <a:t>b</a:t>
            </a:r>
            <a:r>
              <a:rPr lang="en-US">
                <a:latin typeface="Arial" charset="0"/>
              </a:rPr>
              <a:t>, how would you:</a:t>
            </a:r>
          </a:p>
          <a:p>
            <a:pPr lvl="1"/>
            <a:r>
              <a:rPr lang="en-US">
                <a:latin typeface="Arial" charset="0"/>
              </a:rPr>
              <a:t>Clear all bits of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?</a:t>
            </a:r>
          </a:p>
          <a:p>
            <a:pPr lvl="1"/>
            <a:r>
              <a:rPr lang="en-US">
                <a:latin typeface="Arial" charset="0"/>
              </a:rPr>
              <a:t>Clear the lower 16 bits of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  <a:cs typeface="Courier New" charset="0"/>
              </a:rPr>
              <a:t> (mask out lower bits)</a:t>
            </a:r>
            <a:r>
              <a:rPr lang="en-US">
                <a:latin typeface="Arial" charset="0"/>
              </a:rPr>
              <a:t>?</a:t>
            </a:r>
          </a:p>
          <a:p>
            <a:pPr lvl="1"/>
            <a:r>
              <a:rPr lang="en-US">
                <a:latin typeface="Arial" charset="0"/>
              </a:rPr>
              <a:t>Flip all bits of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?</a:t>
            </a:r>
          </a:p>
          <a:p>
            <a:pPr lvl="1"/>
            <a:r>
              <a:rPr lang="en-US">
                <a:latin typeface="Arial" charset="0"/>
              </a:rPr>
              <a:t>Flip bit </a:t>
            </a:r>
            <a:r>
              <a:rPr lang="en-US">
                <a:latin typeface="Courier New" charset="0"/>
                <a:cs typeface="Courier New" charset="0"/>
              </a:rPr>
              <a:t>b</a:t>
            </a:r>
            <a:r>
              <a:rPr lang="en-US">
                <a:latin typeface="Arial" charset="0"/>
              </a:rPr>
              <a:t> of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?</a:t>
            </a:r>
          </a:p>
          <a:p>
            <a:pPr lvl="1"/>
            <a:r>
              <a:rPr lang="en-US">
                <a:latin typeface="Arial" charset="0"/>
              </a:rPr>
              <a:t>Set bit </a:t>
            </a:r>
            <a:r>
              <a:rPr lang="en-US">
                <a:latin typeface="Courier New" charset="0"/>
                <a:cs typeface="Courier New" charset="0"/>
              </a:rPr>
              <a:t>b</a:t>
            </a:r>
            <a:r>
              <a:rPr lang="en-US">
                <a:latin typeface="Arial" charset="0"/>
              </a:rPr>
              <a:t> of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  <a:cs typeface="Courier New" charset="0"/>
              </a:rPr>
              <a:t> (i.e., make sure bit </a:t>
            </a:r>
            <a:r>
              <a:rPr lang="en-US">
                <a:latin typeface="Courier New" charset="0"/>
                <a:cs typeface="Courier New" charset="0"/>
              </a:rPr>
              <a:t>b</a:t>
            </a:r>
            <a:r>
              <a:rPr lang="en-US">
                <a:latin typeface="Arial" charset="0"/>
                <a:cs typeface="Courier New" charset="0"/>
              </a:rPr>
              <a:t> is 1)</a:t>
            </a:r>
            <a:r>
              <a:rPr lang="en-US">
                <a:latin typeface="Arial" charset="0"/>
              </a:rPr>
              <a:t>?</a:t>
            </a:r>
          </a:p>
          <a:p>
            <a:pPr lvl="1"/>
            <a:r>
              <a:rPr lang="en-US">
                <a:latin typeface="Arial" charset="0"/>
              </a:rPr>
              <a:t>Clear bit </a:t>
            </a:r>
            <a:r>
              <a:rPr lang="en-US">
                <a:latin typeface="Courier New" charset="0"/>
                <a:cs typeface="Courier New" charset="0"/>
              </a:rPr>
              <a:t>b</a:t>
            </a:r>
            <a:r>
              <a:rPr lang="en-US">
                <a:latin typeface="Arial" charset="0"/>
              </a:rPr>
              <a:t> of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  <a:cs typeface="Courier New" charset="0"/>
              </a:rPr>
              <a:t> (i.e., make sure bit </a:t>
            </a:r>
            <a:r>
              <a:rPr lang="en-US">
                <a:latin typeface="Courier New" charset="0"/>
                <a:cs typeface="Courier New" charset="0"/>
              </a:rPr>
              <a:t>b</a:t>
            </a:r>
            <a:r>
              <a:rPr lang="en-US">
                <a:latin typeface="Arial" charset="0"/>
                <a:cs typeface="Courier New" charset="0"/>
              </a:rPr>
              <a:t> is 0)</a:t>
            </a:r>
            <a:r>
              <a:rPr lang="en-US">
                <a:latin typeface="Arial" charset="0"/>
              </a:rPr>
              <a:t>?</a:t>
            </a:r>
          </a:p>
          <a:p>
            <a:r>
              <a:rPr lang="en-US">
                <a:latin typeface="Arial" charset="0"/>
              </a:rPr>
              <a:t>Note: 0 ≤ b ≤ 31; least significant (rightmost) bit is bit 0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E81032-A280-0A4C-936E-6A7F85B12DA9}" type="datetime1">
              <a:rPr lang="en-US" sz="1200" smtClean="0">
                <a:latin typeface="Garamond" charset="0"/>
                <a:cs typeface="Arial" charset="0"/>
              </a:rPr>
              <a:t>12/5/2019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32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FB0E67-3BE1-124D-9D91-84A2BF460339}" type="slidenum">
              <a:rPr lang="en-US" sz="1200">
                <a:latin typeface="Garamond" charset="0"/>
                <a:cs typeface="Arial" charset="0"/>
              </a:rPr>
              <a:pPr eaLnBrk="1" hangingPunct="1"/>
              <a:t>21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</a:rPr>
              <a:t>Example solution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r>
              <a:rPr lang="en-US">
                <a:latin typeface="Arial" charset="0"/>
              </a:rPr>
              <a:t>Given an </a:t>
            </a:r>
            <a:r>
              <a:rPr lang="en-US">
                <a:latin typeface="Courier New" charset="0"/>
                <a:cs typeface="Courier New" charset="0"/>
              </a:rPr>
              <a:t>unsigned int</a:t>
            </a:r>
            <a:r>
              <a:rPr lang="en-US">
                <a:latin typeface="Arial" charset="0"/>
              </a:rPr>
              <a:t>,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, and a number, </a:t>
            </a:r>
            <a:r>
              <a:rPr lang="en-US">
                <a:latin typeface="Courier New" charset="0"/>
                <a:cs typeface="Courier New" charset="0"/>
              </a:rPr>
              <a:t>b</a:t>
            </a:r>
            <a:r>
              <a:rPr lang="en-US">
                <a:latin typeface="Arial" charset="0"/>
              </a:rPr>
              <a:t>, how would you:</a:t>
            </a:r>
          </a:p>
          <a:p>
            <a:pPr lvl="1"/>
            <a:r>
              <a:rPr lang="en-US">
                <a:latin typeface="Arial" charset="0"/>
              </a:rPr>
              <a:t>Clear all bits of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?</a:t>
            </a:r>
          </a:p>
          <a:p>
            <a:pPr lvl="2"/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n = 0;</a:t>
            </a:r>
          </a:p>
          <a:p>
            <a:pPr lvl="1"/>
            <a:r>
              <a:rPr lang="en-US">
                <a:latin typeface="Arial" charset="0"/>
              </a:rPr>
              <a:t>Clear the lower 16 bits of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  <a:cs typeface="Courier New" charset="0"/>
              </a:rPr>
              <a:t> (mask out lower bits)</a:t>
            </a:r>
            <a:r>
              <a:rPr lang="en-US">
                <a:latin typeface="Arial" charset="0"/>
              </a:rPr>
              <a:t>?</a:t>
            </a:r>
          </a:p>
          <a:p>
            <a:pPr lvl="2"/>
            <a:r>
              <a:rPr lang="en-US">
                <a:latin typeface="Arial" charset="0"/>
              </a:rPr>
              <a:t>X &amp; 0 = 0, regardless of whether X = 0 or X = 1</a:t>
            </a:r>
          </a:p>
          <a:p>
            <a:pPr lvl="3"/>
            <a:r>
              <a:rPr lang="en-US">
                <a:latin typeface="Arial" charset="0"/>
              </a:rPr>
              <a:t>Should AND lower 16 bits with 0</a:t>
            </a:r>
          </a:p>
          <a:p>
            <a:pPr lvl="2"/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n = n &amp; 0xFFFF0000;</a:t>
            </a:r>
          </a:p>
          <a:p>
            <a:pPr lvl="1"/>
            <a:r>
              <a:rPr lang="en-US">
                <a:latin typeface="Arial" charset="0"/>
              </a:rPr>
              <a:t>Flip all bits of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?</a:t>
            </a:r>
          </a:p>
          <a:p>
            <a:pPr lvl="2"/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n = ~n;</a:t>
            </a:r>
          </a:p>
          <a:p>
            <a:pPr lvl="2"/>
            <a:endParaRPr lang="en-US">
              <a:latin typeface="Arial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8AE589-7DCD-1D4C-A41B-4DC4C99B6C61}" type="datetime1">
              <a:rPr lang="en-US" sz="1200" smtClean="0">
                <a:latin typeface="Garamond" charset="0"/>
                <a:cs typeface="Arial" charset="0"/>
              </a:rPr>
              <a:t>12/5/2019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32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B95E1E-8B49-0643-93CE-1ADC21752FB0}" type="slidenum">
              <a:rPr lang="en-US" sz="1200">
                <a:latin typeface="Garamond" charset="0"/>
                <a:cs typeface="Arial" charset="0"/>
              </a:rPr>
              <a:pPr eaLnBrk="1" hangingPunct="1"/>
              <a:t>22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Given an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unsigned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>
                <a:ea typeface="+mn-ea"/>
              </a:rPr>
              <a:t>,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n</a:t>
            </a:r>
            <a:r>
              <a:rPr lang="en-US" dirty="0">
                <a:ea typeface="+mn-ea"/>
              </a:rPr>
              <a:t>, and a number,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b</a:t>
            </a:r>
            <a:r>
              <a:rPr lang="en-US" dirty="0">
                <a:ea typeface="+mn-ea"/>
              </a:rPr>
              <a:t>, how would you: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Flip bit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/>
              <a:t> of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/>
              <a:t>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X ^ 1 = ~X, regardless of whether X = 0 or X = 1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Need 1 in bit position b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(1 &lt;&lt; b)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 = n ^ (1 &lt;&lt; b);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Set bit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/>
              <a:t> of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(i.e., make sure bit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>
                <a:cs typeface="Courier New" pitchFamily="49" charset="0"/>
              </a:rPr>
              <a:t> is 1)</a:t>
            </a:r>
            <a:r>
              <a:rPr lang="en-US" dirty="0"/>
              <a:t>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X | 1 = 1, regardless of whether X = 0 or X = 1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 = n | (1 &lt;&lt; b);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Clear bit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/>
              <a:t> of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(i.e., make sure bit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>
                <a:cs typeface="Courier New" pitchFamily="49" charset="0"/>
              </a:rPr>
              <a:t> is 0)</a:t>
            </a:r>
            <a:r>
              <a:rPr lang="en-US" dirty="0"/>
              <a:t>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As shown before, X &amp; 0 = 0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To get 0 in specific bit position, shift 1 to that position and then invert bit mask: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~(1 &lt;&lt; b)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 = n &amp; ~(1 &lt;&lt; b);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66E595-F0EB-6141-A0AF-7C5EFDF02F70}" type="datetime1">
              <a:rPr lang="en-US" sz="1200" smtClean="0">
                <a:latin typeface="Garamond" charset="0"/>
                <a:cs typeface="Arial" charset="0"/>
              </a:rPr>
              <a:t>12/5/2019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32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BEAAD7-0661-264E-ADF2-958408277C1B}" type="slidenum">
              <a:rPr lang="en-US" sz="1200">
                <a:latin typeface="Garamond" charset="0"/>
                <a:cs typeface="Arial" charset="0"/>
              </a:rPr>
              <a:pPr eaLnBrk="1" hangingPunct="1"/>
              <a:t>23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Common bitwise operations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434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873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General operation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Logical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operation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Bit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mask values in positions that change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Bit mask values in positions staying same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Example: modify bits 8-23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(middle 16 bits)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158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Set bit(s)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Bits changed to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 = n | 0x00FFFF00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158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Clear bit(s)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Bits changed to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 = n &amp; 0xFF0000FF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158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Flip bit(s)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All 0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1; 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All 1  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 = n ^ 0x00FFFF00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6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715CF7-C1BC-0E44-94EB-0B895E92A054}" type="datetime1">
              <a:rPr lang="en-US" sz="1200" smtClean="0">
                <a:latin typeface="Garamond" charset="0"/>
                <a:cs typeface="Arial" charset="0"/>
              </a:rPr>
              <a:t>12/5/2019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32</a:t>
            </a:r>
          </a:p>
        </p:txBody>
      </p:sp>
      <p:sp>
        <p:nvSpPr>
          <p:cNvPr id="24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02E8C2-EBD9-3144-8A74-1DB32E714A0A}" type="slidenum">
              <a:rPr lang="en-US" sz="1200">
                <a:latin typeface="Garamond" charset="0"/>
                <a:cs typeface="Arial" charset="0"/>
              </a:rPr>
              <a:pPr eaLnBrk="1" hangingPunct="1"/>
              <a:t>24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Extracting bits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Very common to extract bits from larger value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One example: instruction decoding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Instruction: basic operation executed by processor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Decoding: figure out what each bit group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means</a:t>
            </a:r>
            <a:r>
              <a:rPr lang="ja-JP" altLang="en-US">
                <a:latin typeface="Arial" charset="0"/>
              </a:rPr>
              <a:t>”</a:t>
            </a:r>
            <a:endParaRPr lang="en-US" altLang="ja-JP">
              <a:latin typeface="Arial" charset="0"/>
            </a:endParaRPr>
          </a:p>
          <a:p>
            <a:pPr lvl="3">
              <a:lnSpc>
                <a:spcPct val="90000"/>
              </a:lnSpc>
            </a:pPr>
            <a:r>
              <a:rPr lang="en-US">
                <a:latin typeface="Arial" charset="0"/>
              </a:rPr>
              <a:t>First bits typically operation; others choose data to be used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Examples: 0xABCD1234 =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	1010 1011 1100 1101 0001 0010 0011 0100</a:t>
            </a:r>
            <a:r>
              <a:rPr lang="en-US" baseline="-25000">
                <a:latin typeface="Arial" charset="0"/>
              </a:rPr>
              <a:t>2</a:t>
            </a:r>
            <a:endParaRPr lang="en-US"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Lowest 16 bits = 0x1234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Upper 16 bits = 0xABCD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Bits 24-31 = 0xAB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Bits 1-6 </a:t>
            </a:r>
            <a:r>
              <a:rPr lang="en-US">
                <a:latin typeface="Arial" charset="0"/>
                <a:sym typeface="Wingdings" charset="0"/>
              </a:rPr>
              <a:t> look at lowest 8 bits (bits 0-7)</a:t>
            </a:r>
          </a:p>
          <a:p>
            <a:pPr lvl="3">
              <a:lnSpc>
                <a:spcPct val="90000"/>
              </a:lnSpc>
            </a:pPr>
            <a:r>
              <a:rPr lang="en-US">
                <a:latin typeface="Arial" charset="0"/>
                <a:sym typeface="Wingdings" charset="0"/>
              </a:rPr>
              <a:t>0</a:t>
            </a:r>
            <a:r>
              <a:rPr lang="en-US" b="1" u="sng">
                <a:latin typeface="Arial" charset="0"/>
                <a:sym typeface="Wingdings" charset="0"/>
              </a:rPr>
              <a:t>011010</a:t>
            </a:r>
            <a:r>
              <a:rPr lang="en-US">
                <a:latin typeface="Arial" charset="0"/>
                <a:sym typeface="Wingdings" charset="0"/>
              </a:rPr>
              <a:t>0</a:t>
            </a:r>
            <a:r>
              <a:rPr lang="en-US" baseline="-25000">
                <a:latin typeface="Arial" charset="0"/>
                <a:sym typeface="Wingdings" charset="0"/>
              </a:rPr>
              <a:t>2 </a:t>
            </a:r>
            <a:r>
              <a:rPr lang="en-US">
                <a:latin typeface="Arial" charset="0"/>
                <a:sym typeface="Wingdings" charset="0"/>
              </a:rPr>
              <a:t> bits 1-6 = 011010 = 0x1A</a:t>
            </a:r>
            <a:endParaRPr lang="en-US">
              <a:latin typeface="Arial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D26C75E-6312-4D4C-B50D-5D12BBD24345}" type="datetime1">
              <a:rPr lang="en-US" sz="1200" smtClean="0">
                <a:latin typeface="Garamond" charset="0"/>
                <a:cs typeface="Arial" charset="0"/>
              </a:rPr>
              <a:t>12/5/2019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32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9ADB03-0477-964D-B121-1A249520880C}" type="slidenum">
              <a:rPr lang="en-US" sz="1200">
                <a:latin typeface="Garamond" charset="0"/>
                <a:cs typeface="Arial" charset="0"/>
              </a:rPr>
              <a:pPr eaLnBrk="1" hangingPunct="1"/>
              <a:t>25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Extracting bits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Garamond" charset="0"/>
              <a:buAutoNum type="arabicPeriod"/>
            </a:pPr>
            <a:r>
              <a:rPr lang="en-US">
                <a:latin typeface="Arial" charset="0"/>
              </a:rPr>
              <a:t>Isolate bits you want</a:t>
            </a:r>
          </a:p>
          <a:p>
            <a:pPr lvl="1"/>
            <a:r>
              <a:rPr lang="en-US">
                <a:latin typeface="Arial" charset="0"/>
              </a:rPr>
              <a:t>AND with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bit mask</a:t>
            </a:r>
            <a:r>
              <a:rPr lang="en-US">
                <a:latin typeface="Arial" charset="0"/>
              </a:rPr>
              <a:t> to clear unwanted bits</a:t>
            </a:r>
          </a:p>
          <a:p>
            <a:pPr lvl="2"/>
            <a:r>
              <a:rPr lang="en-US">
                <a:latin typeface="Arial" charset="0"/>
              </a:rPr>
              <a:t>Positions you want to keep = 1</a:t>
            </a:r>
          </a:p>
          <a:p>
            <a:pPr lvl="2"/>
            <a:r>
              <a:rPr lang="en-US">
                <a:latin typeface="Arial" charset="0"/>
              </a:rPr>
              <a:t>Positions you want to clear = 0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Examples:</a:t>
            </a:r>
          </a:p>
          <a:p>
            <a:pPr lvl="2"/>
            <a:r>
              <a:rPr lang="en-US">
                <a:latin typeface="Arial" charset="0"/>
                <a:sym typeface="Wingdings" charset="0"/>
              </a:rPr>
              <a:t>To get lowest 16 bits  mask = 0x0000FFFF</a:t>
            </a:r>
          </a:p>
          <a:p>
            <a:pPr lvl="2"/>
            <a:r>
              <a:rPr lang="en-US">
                <a:latin typeface="Arial" charset="0"/>
              </a:rPr>
              <a:t>To get upper 16 bits </a:t>
            </a:r>
            <a:r>
              <a:rPr lang="en-US">
                <a:latin typeface="Arial" charset="0"/>
                <a:sym typeface="Wingdings" charset="0"/>
              </a:rPr>
              <a:t> mask = 0xFFFF0000</a:t>
            </a:r>
            <a:endParaRPr lang="en-US">
              <a:latin typeface="Arial" charset="0"/>
            </a:endParaRPr>
          </a:p>
          <a:p>
            <a:pPr lvl="2"/>
            <a:r>
              <a:rPr lang="en-US">
                <a:latin typeface="Arial" charset="0"/>
              </a:rPr>
              <a:t>To get bits 24-31 </a:t>
            </a:r>
            <a:r>
              <a:rPr lang="en-US">
                <a:latin typeface="Arial" charset="0"/>
                <a:sym typeface="Wingdings" charset="0"/>
              </a:rPr>
              <a:t> mask = 0xFF000000</a:t>
            </a:r>
            <a:endParaRPr lang="en-US">
              <a:latin typeface="Arial" charset="0"/>
            </a:endParaRPr>
          </a:p>
          <a:p>
            <a:pPr lvl="2"/>
            <a:r>
              <a:rPr lang="en-US">
                <a:latin typeface="Arial" charset="0"/>
              </a:rPr>
              <a:t>To get bits 1-6 </a:t>
            </a:r>
            <a:r>
              <a:rPr lang="en-US">
                <a:latin typeface="Arial" charset="0"/>
                <a:sym typeface="Wingdings" charset="0"/>
              </a:rPr>
              <a:t> mask = 0...0 0111 1110</a:t>
            </a:r>
            <a:r>
              <a:rPr lang="en-US" baseline="-25000">
                <a:latin typeface="Arial" charset="0"/>
                <a:sym typeface="Wingdings" charset="0"/>
              </a:rPr>
              <a:t>2</a:t>
            </a:r>
            <a:r>
              <a:rPr lang="en-US">
                <a:latin typeface="Arial" charset="0"/>
                <a:sym typeface="Wingdings" charset="0"/>
              </a:rPr>
              <a:t> = 0x0000007E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542F7E4-D0F5-AA46-AC87-3FAF15BA7DB3}" type="datetime1">
              <a:rPr lang="en-US" sz="1200" smtClean="0">
                <a:latin typeface="Garamond" charset="0"/>
                <a:cs typeface="Arial" charset="0"/>
              </a:rPr>
              <a:t>12/5/2019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32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6BD778-624C-D94B-86AC-2FCE257761EC}" type="slidenum">
              <a:rPr lang="en-US" sz="1200">
                <a:latin typeface="Garamond" charset="0"/>
                <a:cs typeface="Arial" charset="0"/>
              </a:rPr>
              <a:pPr eaLnBrk="1" hangingPunct="1"/>
              <a:t>26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Extracting bits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2"/>
              <a:defRPr/>
            </a:pPr>
            <a:r>
              <a:rPr lang="en-US" dirty="0">
                <a:ea typeface="+mn-ea"/>
              </a:rPr>
              <a:t>Shift bits to right</a:t>
            </a:r>
          </a:p>
          <a:p>
            <a:pPr marL="841375" lvl="1" indent="-514350">
              <a:buFont typeface="Wingdings" pitchFamily="2" charset="2"/>
              <a:buChar char="q"/>
              <a:defRPr/>
            </a:pPr>
            <a:r>
              <a:rPr lang="en-US" dirty="0"/>
              <a:t>Shift amount = original position of lowest bit</a:t>
            </a:r>
          </a:p>
          <a:p>
            <a:pPr marL="841375" lvl="1" indent="-514350">
              <a:buFont typeface="Wingdings" pitchFamily="2" charset="2"/>
              <a:buChar char="q"/>
              <a:defRPr/>
            </a:pPr>
            <a:r>
              <a:rPr lang="en-US" dirty="0"/>
              <a:t>Examples:</a:t>
            </a:r>
          </a:p>
          <a:p>
            <a:pPr marL="1193800" lvl="2" indent="-514350">
              <a:buFont typeface="Wingdings" pitchFamily="2" charset="2"/>
              <a:buChar char="n"/>
              <a:defRPr/>
            </a:pPr>
            <a:r>
              <a:rPr lang="en-US" dirty="0"/>
              <a:t>Lowest 16 bits </a:t>
            </a:r>
            <a:r>
              <a:rPr lang="en-US" dirty="0">
                <a:sym typeface="Wingdings" pitchFamily="2" charset="2"/>
              </a:rPr>
              <a:t> bits 0-15  no shift</a:t>
            </a:r>
          </a:p>
          <a:p>
            <a:pPr marL="1193800" lvl="2" indent="-514350">
              <a:buFont typeface="Wingdings" pitchFamily="2" charset="2"/>
              <a:buChar char="n"/>
              <a:defRPr/>
            </a:pPr>
            <a:r>
              <a:rPr lang="en-US" dirty="0">
                <a:sym typeface="Wingdings" pitchFamily="2" charset="2"/>
              </a:rPr>
              <a:t>Upper 16 bits  bits 16-31  shift right by 16</a:t>
            </a:r>
          </a:p>
          <a:p>
            <a:pPr marL="1193800" lvl="2" indent="-514350">
              <a:buFont typeface="Wingdings" pitchFamily="2" charset="2"/>
              <a:buChar char="n"/>
              <a:defRPr/>
            </a:pPr>
            <a:r>
              <a:rPr lang="en-US" dirty="0">
                <a:sym typeface="Wingdings" pitchFamily="2" charset="2"/>
              </a:rPr>
              <a:t>Bits 24-31  shift right by 24</a:t>
            </a:r>
          </a:p>
          <a:p>
            <a:pPr marL="1193800" lvl="2" indent="-514350">
              <a:buFont typeface="Wingdings" pitchFamily="2" charset="2"/>
              <a:buChar char="n"/>
              <a:defRPr/>
            </a:pPr>
            <a:r>
              <a:rPr lang="en-US" dirty="0">
                <a:sym typeface="Wingdings" pitchFamily="2" charset="2"/>
              </a:rPr>
              <a:t>Bits 1-6  shift right by 1</a:t>
            </a:r>
          </a:p>
          <a:p>
            <a:pPr marL="1193800" lvl="2" indent="-514350">
              <a:buFont typeface="Wingdings" pitchFamily="2" charset="2"/>
              <a:buChar char="n"/>
              <a:defRPr/>
            </a:pPr>
            <a:endParaRPr lang="en-US" dirty="0">
              <a:sym typeface="Wingdings" pitchFamily="2" charset="2"/>
            </a:endParaRPr>
          </a:p>
          <a:p>
            <a:pPr marL="514350" indent="-514350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Order doesn’t really matter</a:t>
            </a:r>
          </a:p>
          <a:p>
            <a:pPr marL="841375" lvl="1" indent="-514350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Could shift first and then AND to mask out upper bits</a:t>
            </a:r>
          </a:p>
          <a:p>
            <a:pPr marL="514350" indent="-514350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Can combine steps in single operation</a:t>
            </a:r>
          </a:p>
          <a:p>
            <a:pPr marL="841375" lvl="1" indent="-514350">
              <a:buFont typeface="Wingdings" pitchFamily="2" charset="2"/>
              <a:buChar char="q"/>
              <a:defRPr/>
            </a:pPr>
            <a:r>
              <a:rPr lang="en-US" dirty="0"/>
              <a:t>Examples:</a:t>
            </a:r>
          </a:p>
          <a:p>
            <a:pPr marL="1193800" lvl="2" indent="-514350">
              <a:buFont typeface="Wingdings" pitchFamily="2" charset="2"/>
              <a:buChar char="n"/>
              <a:defRPr/>
            </a:pPr>
            <a:r>
              <a:rPr lang="en-US" dirty="0"/>
              <a:t>Upper 16 bits of x = (x &amp; 0xFFFF0000) &gt;&gt; 16</a:t>
            </a:r>
          </a:p>
          <a:p>
            <a:pPr marL="1193800" lvl="2" indent="-514350">
              <a:buFont typeface="Wingdings" pitchFamily="2" charset="2"/>
              <a:buChar char="n"/>
              <a:defRPr/>
            </a:pPr>
            <a:r>
              <a:rPr lang="en-US" dirty="0"/>
              <a:t>Bits 1-6 of x = (x &amp; 0x0000007E) &gt;&gt; 1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25A9F7D-9912-CF4F-A45E-CF86EF7A1E5E}" type="datetime1">
              <a:rPr lang="en-US" sz="1200" smtClean="0">
                <a:latin typeface="Garamond" charset="0"/>
                <a:cs typeface="Arial" charset="0"/>
              </a:rPr>
              <a:t>12/5/2019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32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B57B71-EEC5-2A48-B2BA-F564603FB43F}" type="slidenum">
              <a:rPr lang="en-US" sz="1200">
                <a:latin typeface="Garamond" charset="0"/>
                <a:cs typeface="Arial" charset="0"/>
              </a:rPr>
              <a:pPr eaLnBrk="1" hangingPunct="1"/>
              <a:t>27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Exam 3 Preview (Wednesday, 12/11)</a:t>
            </a:r>
          </a:p>
          <a:p>
            <a:endParaRPr lang="en-US" dirty="0"/>
          </a:p>
          <a:p>
            <a:r>
              <a:rPr lang="en-US" dirty="0"/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M 12/9: Last day for P7 submissions (initial submission)</a:t>
            </a:r>
          </a:p>
          <a:p>
            <a:pPr lvl="1"/>
            <a:r>
              <a:rPr lang="en-US" dirty="0">
                <a:latin typeface="Arial" charset="0"/>
              </a:rPr>
              <a:t>Th 12/12: last day of classes; P8 &amp; Ch. 9 exercises due</a:t>
            </a:r>
          </a:p>
          <a:p>
            <a:pPr lvl="2"/>
            <a:r>
              <a:rPr lang="en-US" dirty="0">
                <a:latin typeface="Arial" charset="0"/>
              </a:rPr>
              <a:t>P8 deals with structures (lectures 26-27, 29-30)</a:t>
            </a:r>
          </a:p>
          <a:p>
            <a:pPr lvl="1"/>
            <a:r>
              <a:rPr lang="en-US" dirty="0">
                <a:latin typeface="Arial" charset="0"/>
              </a:rPr>
              <a:t>M 12/16: Exam 3, 3-6 PM,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Ball 210</a:t>
            </a:r>
          </a:p>
          <a:p>
            <a:pPr lvl="2"/>
            <a:r>
              <a:rPr lang="en-US" dirty="0">
                <a:latin typeface="Arial" charset="0"/>
              </a:rPr>
              <a:t>Will post course evals online; you’ll submit eval at exam</a:t>
            </a:r>
          </a:p>
          <a:p>
            <a:pPr lvl="1"/>
            <a:r>
              <a:rPr lang="en-US" dirty="0">
                <a:latin typeface="Arial" charset="0"/>
              </a:rPr>
              <a:t>T 12/17: All code due by end of day</a:t>
            </a:r>
          </a:p>
          <a:p>
            <a:pPr lvl="2"/>
            <a:r>
              <a:rPr lang="en-US" dirty="0">
                <a:latin typeface="Arial" charset="0"/>
              </a:rPr>
              <a:t>Program 9: Worth up to 4 points extra credit on final avg</a:t>
            </a:r>
          </a:p>
          <a:p>
            <a:pPr lvl="2"/>
            <a:r>
              <a:rPr lang="en-US" dirty="0">
                <a:latin typeface="Arial" charset="0"/>
              </a:rPr>
              <a:t>Resubmission deadline for P6, P7, &amp; P8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A72FF7-A550-084F-AAE2-8EB51A13A6A6}" type="datetime1">
              <a:rPr lang="en-US" sz="1200" smtClean="0">
                <a:latin typeface="+mj-lt"/>
              </a:rPr>
              <a:t>12/5/2019</a:t>
            </a:fld>
            <a:endParaRPr lang="en-US" sz="1200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Lecture 35</a:t>
            </a:r>
            <a:endParaRPr lang="en-US" altLang="en-US" dirty="0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3FFED0-5613-D747-AC8F-CF84A7339BF4}" type="slidenum">
              <a:rPr lang="en-US" sz="1200" smtClean="0">
                <a:latin typeface="+mj-lt"/>
              </a:rPr>
              <a:pPr/>
              <a:t>28</a:t>
            </a:fld>
            <a:endParaRPr lang="en-US" sz="12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C003522-5CA3-7542-AAAC-24A013529D13}" type="datetime1">
              <a:rPr lang="en-US" altLang="en-US" sz="1200" smtClean="0">
                <a:latin typeface="Garamond" charset="0"/>
              </a:rPr>
              <a:t>12/5/2019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4195A69-3DF1-3E43-8084-AD78D0B5A942}" type="slidenum">
              <a:rPr lang="en-US" altLang="en-US" sz="1200">
                <a:latin typeface="Garamond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>
                <a:ea typeface="ＭＳ Ｐゴシック" charset="-128"/>
              </a:rPr>
              <a:t>Binary and hexadecimal values</a:t>
            </a:r>
          </a:p>
        </p:txBody>
      </p:sp>
      <p:sp>
        <p:nvSpPr>
          <p:cNvPr id="1024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100" dirty="0">
                <a:ea typeface="ＭＳ Ｐゴシック" charset="-128"/>
              </a:rPr>
              <a:t>Humans operate in decimal (base 10)</a:t>
            </a:r>
            <a:endParaRPr lang="en-US" altLang="en-US" sz="1900" dirty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100" dirty="0">
                <a:ea typeface="ＭＳ Ｐゴシック" charset="-128"/>
              </a:rPr>
              <a:t>Computers operate in binary (base 2)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dirty="0">
                <a:ea typeface="ＭＳ Ｐゴシック" charset="-128"/>
              </a:rPr>
              <a:t>Each digit is a </a:t>
            </a:r>
            <a:r>
              <a:rPr lang="en-US" altLang="en-US" sz="1900" i="1" dirty="0">
                <a:solidFill>
                  <a:srgbClr val="FF0000"/>
                </a:solidFill>
                <a:ea typeface="ＭＳ Ｐゴシック" charset="-128"/>
              </a:rPr>
              <a:t>bit</a:t>
            </a:r>
            <a:r>
              <a:rPr lang="en-US" altLang="en-US" sz="1900" dirty="0">
                <a:ea typeface="ＭＳ Ｐゴシック" charset="-128"/>
              </a:rPr>
              <a:t> (</a:t>
            </a:r>
            <a:r>
              <a:rPr lang="en-US" altLang="en-US" sz="1900" u="sng" dirty="0">
                <a:solidFill>
                  <a:srgbClr val="FF0000"/>
                </a:solidFill>
                <a:ea typeface="ＭＳ Ｐゴシック" charset="-128"/>
              </a:rPr>
              <a:t>b</a:t>
            </a:r>
            <a:r>
              <a:rPr lang="en-US" altLang="en-US" sz="1900" dirty="0">
                <a:ea typeface="ＭＳ Ｐゴシック" charset="-128"/>
              </a:rPr>
              <a:t>inary dig</a:t>
            </a:r>
            <a:r>
              <a:rPr lang="en-US" altLang="en-US" sz="1900" u="sng" dirty="0">
                <a:solidFill>
                  <a:srgbClr val="FF0000"/>
                </a:solidFill>
                <a:ea typeface="ＭＳ Ｐゴシック" charset="-128"/>
              </a:rPr>
              <a:t>it</a:t>
            </a:r>
            <a:r>
              <a:rPr lang="en-US" altLang="en-US" sz="1900" dirty="0">
                <a:ea typeface="ＭＳ Ｐゴシック" charset="-128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dirty="0">
                <a:ea typeface="ＭＳ Ｐゴシック" charset="-128"/>
              </a:rPr>
              <a:t>Hexadecimal (base 16) commonly used in programming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500" dirty="0">
                <a:ea typeface="ＭＳ Ｐゴシック" charset="-128"/>
              </a:rPr>
              <a:t>Leading “0x” in C programming indicates hex value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100" dirty="0">
                <a:ea typeface="ＭＳ Ｐゴシック" charset="-128"/>
              </a:rPr>
              <a:t>Base conversion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dirty="0">
                <a:ea typeface="ＭＳ Ｐゴシック" charset="-128"/>
                <a:sym typeface="Wingdings" charset="2"/>
              </a:rPr>
              <a:t>Binary  decimal:  multiply bit 0 by 2</a:t>
            </a:r>
            <a:r>
              <a:rPr lang="en-US" altLang="en-US" sz="1900" baseline="30000" dirty="0">
                <a:ea typeface="ＭＳ Ｐゴシック" charset="-128"/>
                <a:sym typeface="Wingdings" charset="2"/>
              </a:rPr>
              <a:t>0</a:t>
            </a:r>
            <a:r>
              <a:rPr lang="en-US" altLang="en-US" sz="1900" dirty="0">
                <a:ea typeface="ＭＳ Ｐゴシック" charset="-128"/>
                <a:sym typeface="Wingdings" charset="2"/>
              </a:rPr>
              <a:t>, bit 1 by 2</a:t>
            </a:r>
            <a:r>
              <a:rPr lang="en-US" altLang="en-US" sz="1900" baseline="30000" dirty="0">
                <a:ea typeface="ＭＳ Ｐゴシック" charset="-128"/>
                <a:sym typeface="Wingdings" charset="2"/>
              </a:rPr>
              <a:t>1</a:t>
            </a:r>
            <a:r>
              <a:rPr lang="en-US" altLang="en-US" sz="1900" dirty="0">
                <a:ea typeface="ＭＳ Ｐゴシック" charset="-128"/>
                <a:sym typeface="Wingdings" charset="2"/>
              </a:rPr>
              <a:t>, etc.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700" dirty="0">
                <a:ea typeface="ＭＳ Ｐゴシック" charset="-128"/>
                <a:sym typeface="Wingdings" charset="2"/>
              </a:rPr>
              <a:t>e.g.  0111</a:t>
            </a:r>
            <a:r>
              <a:rPr lang="en-US" altLang="en-US" sz="1700" baseline="-25000" dirty="0">
                <a:ea typeface="ＭＳ Ｐゴシック" charset="-128"/>
                <a:sym typeface="Wingdings" charset="2"/>
              </a:rPr>
              <a:t>2</a:t>
            </a:r>
            <a:r>
              <a:rPr lang="en-US" altLang="en-US" sz="1700" dirty="0">
                <a:ea typeface="ＭＳ Ｐゴシック" charset="-128"/>
                <a:sym typeface="Wingdings" charset="2"/>
              </a:rPr>
              <a:t> = (0 x 2</a:t>
            </a:r>
            <a:r>
              <a:rPr lang="en-US" altLang="en-US" sz="1700" baseline="30000" dirty="0">
                <a:ea typeface="ＭＳ Ｐゴシック" charset="-128"/>
                <a:sym typeface="Wingdings" charset="2"/>
              </a:rPr>
              <a:t>3</a:t>
            </a:r>
            <a:r>
              <a:rPr lang="en-US" altLang="en-US" sz="1700" dirty="0">
                <a:ea typeface="ＭＳ Ｐゴシック" charset="-128"/>
                <a:sym typeface="Wingdings" charset="2"/>
              </a:rPr>
              <a:t>) + (1 x 2</a:t>
            </a:r>
            <a:r>
              <a:rPr lang="en-US" altLang="en-US" sz="1700" baseline="30000" dirty="0">
                <a:ea typeface="ＭＳ Ｐゴシック" charset="-128"/>
                <a:sym typeface="Wingdings" charset="2"/>
              </a:rPr>
              <a:t>2</a:t>
            </a:r>
            <a:r>
              <a:rPr lang="en-US" altLang="en-US" sz="1700" dirty="0">
                <a:ea typeface="ＭＳ Ｐゴシック" charset="-128"/>
                <a:sym typeface="Wingdings" charset="2"/>
              </a:rPr>
              <a:t>) + (1 x 2</a:t>
            </a:r>
            <a:r>
              <a:rPr lang="en-US" altLang="en-US" sz="1700" baseline="30000" dirty="0">
                <a:ea typeface="ＭＳ Ｐゴシック" charset="-128"/>
                <a:sym typeface="Wingdings" charset="2"/>
              </a:rPr>
              <a:t>1</a:t>
            </a:r>
            <a:r>
              <a:rPr lang="en-US" altLang="en-US" sz="1700" dirty="0">
                <a:ea typeface="ＭＳ Ｐゴシック" charset="-128"/>
                <a:sym typeface="Wingdings" charset="2"/>
              </a:rPr>
              <a:t>) + (1 x 2</a:t>
            </a:r>
            <a:r>
              <a:rPr lang="en-US" altLang="en-US" sz="1700" baseline="30000" dirty="0">
                <a:ea typeface="ＭＳ Ｐゴシック" charset="-128"/>
                <a:sym typeface="Wingdings" charset="2"/>
              </a:rPr>
              <a:t>0</a:t>
            </a:r>
            <a:r>
              <a:rPr lang="en-US" altLang="en-US" sz="1700" dirty="0">
                <a:ea typeface="ＭＳ Ｐゴシック" charset="-128"/>
                <a:sym typeface="Wingdings" charset="2"/>
              </a:rPr>
              <a:t>) = </a:t>
            </a:r>
          </a:p>
          <a:p>
            <a:pPr lvl="2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700" dirty="0">
                <a:ea typeface="ＭＳ Ｐゴシック" charset="-128"/>
                <a:sym typeface="Wingdings" charset="2"/>
              </a:rPr>
              <a:t>		      = 0 + 4 + 2 + 1 = 7</a:t>
            </a:r>
            <a:r>
              <a:rPr lang="en-US" altLang="en-US" sz="1700" baseline="-25000" dirty="0">
                <a:ea typeface="ＭＳ Ｐゴシック" charset="-128"/>
                <a:sym typeface="Wingdings" charset="2"/>
              </a:rPr>
              <a:t>10</a:t>
            </a:r>
            <a:endParaRPr lang="en-US" altLang="en-US" sz="1900" dirty="0">
              <a:ea typeface="ＭＳ Ｐゴシック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dirty="0">
                <a:ea typeface="ＭＳ Ｐゴシック" charset="-128"/>
              </a:rPr>
              <a:t>Binary </a:t>
            </a:r>
            <a:r>
              <a:rPr lang="en-US" altLang="en-US" sz="1900" dirty="0">
                <a:ea typeface="ＭＳ Ｐゴシック" charset="-128"/>
                <a:sym typeface="Wingdings" charset="2"/>
              </a:rPr>
              <a:t> hex:  start with LSB and make 4-bit groups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700" dirty="0">
                <a:ea typeface="ＭＳ Ｐゴシック" charset="-128"/>
                <a:sym typeface="Wingdings" charset="2"/>
              </a:rPr>
              <a:t>e.g. </a:t>
            </a:r>
            <a:r>
              <a:rPr lang="en-US" altLang="en-US" sz="1700" dirty="0">
                <a:solidFill>
                  <a:srgbClr val="0000FF"/>
                </a:solidFill>
                <a:ea typeface="ＭＳ Ｐゴシック" charset="-128"/>
                <a:sym typeface="Wingdings" charset="2"/>
              </a:rPr>
              <a:t>001</a:t>
            </a:r>
            <a:r>
              <a:rPr lang="en-US" altLang="en-US" sz="1700" dirty="0">
                <a:ea typeface="ＭＳ Ｐゴシック" charset="-128"/>
                <a:sym typeface="Wingdings" charset="2"/>
              </a:rPr>
              <a:t> 1011 0111</a:t>
            </a:r>
            <a:r>
              <a:rPr lang="en-US" altLang="en-US" sz="1700" baseline="-25000" dirty="0">
                <a:ea typeface="ＭＳ Ｐゴシック" charset="-128"/>
                <a:sym typeface="Wingdings" charset="2"/>
              </a:rPr>
              <a:t>2</a:t>
            </a:r>
            <a:r>
              <a:rPr lang="en-US" altLang="en-US" sz="1700" dirty="0">
                <a:ea typeface="ＭＳ Ｐゴシック" charset="-128"/>
                <a:sym typeface="Wingdings" charset="2"/>
              </a:rPr>
              <a:t> = </a:t>
            </a:r>
            <a:r>
              <a:rPr lang="en-US" altLang="en-US" sz="1700" dirty="0">
                <a:solidFill>
                  <a:srgbClr val="0000FF"/>
                </a:solidFill>
                <a:ea typeface="ＭＳ Ｐゴシック" charset="-128"/>
                <a:sym typeface="Wingdings" charset="2"/>
              </a:rPr>
              <a:t>1</a:t>
            </a:r>
            <a:r>
              <a:rPr lang="en-US" altLang="en-US" sz="1700" dirty="0">
                <a:ea typeface="ＭＳ Ｐゴシック" charset="-128"/>
                <a:sym typeface="Wingdings" charset="2"/>
              </a:rPr>
              <a:t>B7</a:t>
            </a:r>
            <a:r>
              <a:rPr lang="en-US" altLang="en-US" sz="1700" baseline="-25000" dirty="0">
                <a:ea typeface="ＭＳ Ｐゴシック" charset="-128"/>
                <a:sym typeface="Wingdings" charset="2"/>
              </a:rPr>
              <a:t>16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700" dirty="0">
                <a:ea typeface="ＭＳ Ｐゴシック" charset="-128"/>
                <a:sym typeface="Wingdings" charset="2"/>
              </a:rPr>
              <a:t>Note that an extra 0 is implied for the first group: 001</a:t>
            </a:r>
            <a:r>
              <a:rPr lang="en-US" altLang="en-US" sz="1700" u="sng" dirty="0">
                <a:solidFill>
                  <a:srgbClr val="0000FF"/>
                </a:solidFill>
                <a:ea typeface="ＭＳ Ｐゴシック" charset="-128"/>
                <a:sym typeface="Wingdings" charset="2"/>
              </a:rPr>
              <a:t>0</a:t>
            </a:r>
            <a:r>
              <a:rPr lang="en-US" altLang="en-US" sz="1700" dirty="0">
                <a:ea typeface="ＭＳ Ｐゴシック" charset="-128"/>
                <a:sym typeface="Wingdings" charset="2"/>
              </a:rPr>
              <a:t>001</a:t>
            </a:r>
          </a:p>
        </p:txBody>
      </p:sp>
    </p:spTree>
    <p:extLst>
      <p:ext uri="{BB962C8B-B14F-4D97-AF65-F5344CB8AC3E}">
        <p14:creationId xmlns:p14="http://schemas.microsoft.com/office/powerpoint/2010/main" val="180617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Bitwise Logical Operations</a:t>
            </a:r>
          </a:p>
        </p:txBody>
      </p:sp>
      <p:sp>
        <p:nvSpPr>
          <p:cNvPr id="1126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Deal with individual bits of a value</a:t>
            </a:r>
          </a:p>
          <a:p>
            <a:r>
              <a:rPr lang="en-US" altLang="en-US">
                <a:ea typeface="ＭＳ Ｐゴシック" charset="-128"/>
              </a:rPr>
              <a:t>Each bit is evaluated separately</a:t>
            </a:r>
          </a:p>
          <a:p>
            <a:r>
              <a:rPr lang="en-US" altLang="en-US">
                <a:ea typeface="ＭＳ Ｐゴシック" charset="-128"/>
              </a:rPr>
              <a:t>There is no "Carry" as with addition…i.e. the results of an operation in one bit position has no effect on an adjacent bit.</a:t>
            </a:r>
          </a:p>
          <a:p>
            <a:r>
              <a:rPr lang="en-US" altLang="en-US">
                <a:ea typeface="ＭＳ Ｐゴシック" charset="-128"/>
              </a:rPr>
              <a:t>Operators</a:t>
            </a:r>
          </a:p>
          <a:p>
            <a:pPr lvl="1"/>
            <a:r>
              <a:rPr lang="en-US" altLang="en-US">
                <a:latin typeface="Courier New" charset="0"/>
                <a:ea typeface="ＭＳ Ｐゴシック" charset="-128"/>
              </a:rPr>
              <a:t>&amp;</a:t>
            </a:r>
            <a:r>
              <a:rPr lang="en-US" altLang="en-US">
                <a:ea typeface="ＭＳ Ｐゴシック" charset="-128"/>
              </a:rPr>
              <a:t> </a:t>
            </a:r>
            <a:r>
              <a:rPr lang="en-US" altLang="en-US">
                <a:ea typeface="ＭＳ Ｐゴシック" charset="-128"/>
                <a:sym typeface="Wingdings" charset="2"/>
              </a:rPr>
              <a:t></a:t>
            </a:r>
            <a:r>
              <a:rPr lang="en-US" altLang="en-US">
                <a:ea typeface="ＭＳ Ｐゴシック" charset="-128"/>
              </a:rPr>
              <a:t> AND</a:t>
            </a:r>
          </a:p>
          <a:p>
            <a:pPr lvl="1"/>
            <a:r>
              <a:rPr lang="en-US" altLang="en-US">
                <a:latin typeface="Courier New" charset="0"/>
                <a:ea typeface="ＭＳ Ｐゴシック" charset="-128"/>
              </a:rPr>
              <a:t>|</a:t>
            </a:r>
            <a:r>
              <a:rPr lang="en-US" altLang="en-US">
                <a:ea typeface="ＭＳ Ｐゴシック" charset="-128"/>
              </a:rPr>
              <a:t> </a:t>
            </a:r>
            <a:r>
              <a:rPr lang="en-US" altLang="en-US">
                <a:ea typeface="ＭＳ Ｐゴシック" charset="-128"/>
                <a:sym typeface="Wingdings" charset="2"/>
              </a:rPr>
              <a:t></a:t>
            </a:r>
            <a:r>
              <a:rPr lang="en-US" altLang="en-US">
                <a:ea typeface="ＭＳ Ｐゴシック" charset="-128"/>
              </a:rPr>
              <a:t> OR</a:t>
            </a:r>
          </a:p>
          <a:p>
            <a:pPr lvl="1"/>
            <a:r>
              <a:rPr lang="en-US" altLang="en-US">
                <a:latin typeface="Courier New" charset="0"/>
                <a:ea typeface="ＭＳ Ｐゴシック" charset="-128"/>
              </a:rPr>
              <a:t>^</a:t>
            </a:r>
            <a:r>
              <a:rPr lang="en-US" altLang="en-US">
                <a:ea typeface="ＭＳ Ｐゴシック" charset="-128"/>
              </a:rPr>
              <a:t> </a:t>
            </a:r>
            <a:r>
              <a:rPr lang="en-US" altLang="en-US">
                <a:ea typeface="ＭＳ Ｐゴシック" charset="-128"/>
                <a:sym typeface="Wingdings" charset="2"/>
              </a:rPr>
              <a:t></a:t>
            </a:r>
            <a:r>
              <a:rPr lang="en-US" altLang="en-US">
                <a:ea typeface="ＭＳ Ｐゴシック" charset="-128"/>
              </a:rPr>
              <a:t> XOR</a:t>
            </a:r>
          </a:p>
          <a:p>
            <a:pPr lvl="1"/>
            <a:r>
              <a:rPr lang="en-US" altLang="en-US">
                <a:latin typeface="Courier New" charset="0"/>
                <a:ea typeface="ＭＳ Ｐゴシック" charset="-128"/>
              </a:rPr>
              <a:t>~</a:t>
            </a:r>
            <a:r>
              <a:rPr lang="en-US" altLang="en-US">
                <a:ea typeface="ＭＳ Ｐゴシック" charset="-128"/>
              </a:rPr>
              <a:t> </a:t>
            </a:r>
            <a:r>
              <a:rPr lang="en-US" altLang="en-US">
                <a:ea typeface="ＭＳ Ｐゴシック" charset="-128"/>
                <a:sym typeface="Wingdings" charset="2"/>
              </a:rPr>
              <a:t> </a:t>
            </a:r>
            <a:r>
              <a:rPr lang="en-US" altLang="en-US">
                <a:ea typeface="ＭＳ Ｐゴシック" charset="-128"/>
              </a:rPr>
              <a:t>bitwise NOT (flip all bits)</a:t>
            </a:r>
            <a:br>
              <a:rPr lang="en-US" altLang="en-US">
                <a:ea typeface="ＭＳ Ｐゴシック" charset="-128"/>
              </a:rPr>
            </a:br>
            <a:endParaRPr lang="en-US" altLang="en-US">
              <a:ea typeface="ＭＳ Ｐゴシック" charset="-128"/>
            </a:endParaRPr>
          </a:p>
          <a:p>
            <a:endParaRPr lang="en-US" altLang="en-US">
              <a:ea typeface="ＭＳ Ｐゴシック" charset="-128"/>
            </a:endParaRPr>
          </a:p>
        </p:txBody>
      </p:sp>
      <p:sp>
        <p:nvSpPr>
          <p:cNvPr id="1126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0587F2A-0FB5-4240-AABA-B3395B2187C2}" type="datetime1">
              <a:rPr lang="en-US" altLang="en-US" sz="1200" smtClean="0">
                <a:latin typeface="Garamond" charset="0"/>
              </a:rPr>
              <a:t>12/5/2019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112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80AC1F4-A114-5248-A06A-55C48B4D6190}" type="slidenum">
              <a:rPr lang="en-US" altLang="en-US" sz="1200">
                <a:latin typeface="Garamond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548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4343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/>
              <a:t>Bitwise Logical Operations</a:t>
            </a:r>
          </a:p>
        </p:txBody>
      </p:sp>
      <p:graphicFrame>
        <p:nvGraphicFramePr>
          <p:cNvPr id="74865" name="Group 113"/>
          <p:cNvGraphicFramePr>
            <a:graphicFrameLocks noGrp="1"/>
          </p:cNvGraphicFramePr>
          <p:nvPr/>
        </p:nvGraphicFramePr>
        <p:xfrm>
          <a:off x="1295400" y="1600200"/>
          <a:ext cx="1905000" cy="1554180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 A</a:t>
                      </a: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4805" name="Group 53"/>
          <p:cNvGraphicFramePr>
            <a:graphicFrameLocks noGrp="1"/>
          </p:cNvGraphicFramePr>
          <p:nvPr/>
        </p:nvGraphicFramePr>
        <p:xfrm>
          <a:off x="5105400" y="609600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A&amp;B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4806" name="Group 54"/>
          <p:cNvGraphicFramePr>
            <a:graphicFrameLocks noGrp="1"/>
          </p:cNvGraphicFramePr>
          <p:nvPr/>
        </p:nvGraphicFramePr>
        <p:xfrm>
          <a:off x="609600" y="3657600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A|B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4834" name="Group 82"/>
          <p:cNvGraphicFramePr>
            <a:graphicFrameLocks noGrp="1"/>
          </p:cNvGraphicFramePr>
          <p:nvPr/>
        </p:nvGraphicFramePr>
        <p:xfrm>
          <a:off x="5105400" y="3657600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A^B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407" name="Text Box 110"/>
          <p:cNvSpPr txBox="1">
            <a:spLocks noChangeArrowheads="1"/>
          </p:cNvSpPr>
          <p:nvPr/>
        </p:nvSpPr>
        <p:spPr bwMode="auto">
          <a:xfrm>
            <a:off x="5105400" y="228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AND</a:t>
            </a:r>
          </a:p>
        </p:txBody>
      </p:sp>
      <p:sp>
        <p:nvSpPr>
          <p:cNvPr id="13408" name="Text Box 111"/>
          <p:cNvSpPr txBox="1">
            <a:spLocks noChangeArrowheads="1"/>
          </p:cNvSpPr>
          <p:nvPr/>
        </p:nvSpPr>
        <p:spPr bwMode="auto">
          <a:xfrm>
            <a:off x="5105400" y="3276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XOR (exclusive or)</a:t>
            </a:r>
          </a:p>
        </p:txBody>
      </p:sp>
      <p:sp>
        <p:nvSpPr>
          <p:cNvPr id="13409" name="Text Box 112"/>
          <p:cNvSpPr txBox="1">
            <a:spLocks noChangeArrowheads="1"/>
          </p:cNvSpPr>
          <p:nvPr/>
        </p:nvSpPr>
        <p:spPr bwMode="auto">
          <a:xfrm>
            <a:off x="609600" y="3276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OR</a:t>
            </a:r>
          </a:p>
        </p:txBody>
      </p:sp>
      <p:sp>
        <p:nvSpPr>
          <p:cNvPr id="13410" name="Text Box 114"/>
          <p:cNvSpPr txBox="1">
            <a:spLocks noChangeArrowheads="1"/>
          </p:cNvSpPr>
          <p:nvPr/>
        </p:nvSpPr>
        <p:spPr bwMode="auto">
          <a:xfrm>
            <a:off x="1295400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NOT</a:t>
            </a:r>
          </a:p>
        </p:txBody>
      </p:sp>
      <p:sp>
        <p:nvSpPr>
          <p:cNvPr id="1341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7F59475-23BD-DB4D-8557-51E46C4516E1}" type="datetime1">
              <a:rPr lang="en-US" altLang="en-US" sz="1200" smtClean="0">
                <a:latin typeface="Garamond" charset="0"/>
              </a:rPr>
              <a:t>12/5/2019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134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86771D8-F875-B24F-8A23-0D666C323566}" type="slidenum">
              <a:rPr lang="en-US" altLang="en-US" sz="1200">
                <a:latin typeface="Garamond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815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Bitwise Logical Operations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48006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</a:rPr>
              <a:t>10111001 &amp; 11110000 = ?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</a:rPr>
              <a:t>	1 0 1 1 1 0 0 1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1 1 1 1 0 0 0 0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---------------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1 0 1 1 0 0 0 0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latin typeface="Courier New" charset="0"/>
            </a:endParaRPr>
          </a:p>
        </p:txBody>
      </p:sp>
      <p:graphicFrame>
        <p:nvGraphicFramePr>
          <p:cNvPr id="76805" name="Group 5"/>
          <p:cNvGraphicFramePr>
            <a:graphicFrameLocks noGrp="1"/>
          </p:cNvGraphicFramePr>
          <p:nvPr/>
        </p:nvGraphicFramePr>
        <p:xfrm>
          <a:off x="5257800" y="2135188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A&amp;B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36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99963FF-03FE-2F4D-B5BD-58DC138A61A9}" type="datetime1">
              <a:rPr lang="en-US" altLang="en-US" sz="1200" smtClean="0">
                <a:latin typeface="Garamond" charset="0"/>
              </a:rPr>
              <a:t>12/5/2019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143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877A13B-62B8-1C40-A726-E86688F5AA70}" type="slidenum">
              <a:rPr lang="en-US" altLang="en-US" sz="1200">
                <a:latin typeface="Garamond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29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Bitwise Logical Operations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48006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</a:rPr>
              <a:t>10101010 &amp; 11110000 = ?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</a:rPr>
              <a:t>	1 0 1 0 1 0 1 0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1 1 1 1 0 0 0 0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---------------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latin typeface="Courier New" charset="0"/>
            </a:endParaRPr>
          </a:p>
        </p:txBody>
      </p:sp>
      <p:graphicFrame>
        <p:nvGraphicFramePr>
          <p:cNvPr id="78852" name="Group 4"/>
          <p:cNvGraphicFramePr>
            <a:graphicFrameLocks noGrp="1"/>
          </p:cNvGraphicFramePr>
          <p:nvPr/>
        </p:nvGraphicFramePr>
        <p:xfrm>
          <a:off x="5257800" y="2135188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A&amp;B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39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BF9C46A-AD06-AB4C-92A7-D6769620AE6D}" type="datetime1">
              <a:rPr lang="en-US" altLang="en-US" sz="1200" smtClean="0">
                <a:latin typeface="Garamond" charset="0"/>
              </a:rPr>
              <a:t>12/5/2019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153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CB114AB-61A3-6242-A081-14A7A405E476}" type="slidenum">
              <a:rPr lang="en-US" altLang="en-US" sz="1200">
                <a:latin typeface="Garamond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527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Bitwise Logical Operations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48006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</a:rPr>
              <a:t>10101010 &amp; 11110000 = ?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</a:rPr>
              <a:t>	1 0 1 0 1 0 1 0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1 1 1 1 0 0 0 0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---------------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1 0 1 0 0 0 0 0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latin typeface="Courier New" charset="0"/>
            </a:endParaRPr>
          </a:p>
        </p:txBody>
      </p:sp>
      <p:graphicFrame>
        <p:nvGraphicFramePr>
          <p:cNvPr id="79876" name="Group 4"/>
          <p:cNvGraphicFramePr>
            <a:graphicFrameLocks noGrp="1"/>
          </p:cNvGraphicFramePr>
          <p:nvPr/>
        </p:nvGraphicFramePr>
        <p:xfrm>
          <a:off x="5257800" y="2135188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A&amp;B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41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4B3DA61-29CC-BA4F-AA91-C25D431B7C4C}" type="datetime1">
              <a:rPr lang="en-US" altLang="en-US" sz="1200" smtClean="0">
                <a:latin typeface="Garamond" charset="0"/>
              </a:rPr>
              <a:t>12/5/2019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164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4294D74-3597-5243-BD4A-703876BB3CA2}" type="slidenum">
              <a:rPr lang="en-US" altLang="en-US" sz="1200">
                <a:latin typeface="Garamond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343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Bitwise Logical Operations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48006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</a:rPr>
              <a:t>10111001 | 11110000 = ?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</a:rPr>
              <a:t>	1 0 1 1 1 0 0 1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1 1 1 1 0 0 0 0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---------------</a:t>
            </a:r>
            <a:br>
              <a:rPr lang="en-US" altLang="en-US" sz="1800">
                <a:latin typeface="Courier New" charset="0"/>
              </a:rPr>
            </a:br>
            <a:r>
              <a:rPr lang="en-US" altLang="en-US" sz="1800">
                <a:latin typeface="Courier New" charset="0"/>
              </a:rPr>
              <a:t>	1 1 1 1 1 0 0 1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latin typeface="Courier New" charset="0"/>
            </a:endParaRPr>
          </a:p>
        </p:txBody>
      </p:sp>
      <p:graphicFrame>
        <p:nvGraphicFramePr>
          <p:cNvPr id="77828" name="Group 4"/>
          <p:cNvGraphicFramePr>
            <a:graphicFrameLocks noGrp="1"/>
          </p:cNvGraphicFramePr>
          <p:nvPr/>
        </p:nvGraphicFramePr>
        <p:xfrm>
          <a:off x="5257800" y="2135188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|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3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473B46D-A175-DC4B-93CB-BC3D98DE0D1E}" type="datetime1">
              <a:rPr lang="en-US" altLang="en-US" sz="1200" smtClean="0">
                <a:latin typeface="Garamond" charset="0"/>
              </a:rPr>
              <a:t>12/5/2019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35</a:t>
            </a:r>
          </a:p>
        </p:txBody>
      </p:sp>
      <p:sp>
        <p:nvSpPr>
          <p:cNvPr id="174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653A229-C50A-D54B-838D-7CDF1E56D789}" type="slidenum">
              <a:rPr lang="en-US" altLang="en-US" sz="1200">
                <a:latin typeface="Garamond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54818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9180</TotalTime>
  <Words>2553</Words>
  <Application>Microsoft Office PowerPoint</Application>
  <PresentationFormat>On-screen Show (4:3)</PresentationFormat>
  <Paragraphs>568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Courier New</vt:lpstr>
      <vt:lpstr>Garamond</vt:lpstr>
      <vt:lpstr>Times New Roman</vt:lpstr>
      <vt:lpstr>Wingdings</vt:lpstr>
      <vt:lpstr>Edge</vt:lpstr>
      <vt:lpstr>EECE.2160 ECE Application Programming</vt:lpstr>
      <vt:lpstr>Lecture outline</vt:lpstr>
      <vt:lpstr>Binary and hexadecimal values</vt:lpstr>
      <vt:lpstr>Bitwise Logical Operations</vt:lpstr>
      <vt:lpstr>PowerPoint Presentation</vt:lpstr>
      <vt:lpstr>Bitwise Logical Operations</vt:lpstr>
      <vt:lpstr>Bitwise Logical Operations</vt:lpstr>
      <vt:lpstr>Bitwise Logical Operations</vt:lpstr>
      <vt:lpstr>Bitwise Logical Operations</vt:lpstr>
      <vt:lpstr>Bitwise Logical Operations</vt:lpstr>
      <vt:lpstr>Bitwise Logical Operations</vt:lpstr>
      <vt:lpstr>Bitwise Logical Operations</vt:lpstr>
      <vt:lpstr>Bitwise Logical Operations</vt:lpstr>
      <vt:lpstr>Bitwise Logical Operations</vt:lpstr>
      <vt:lpstr>Bitwise Logical Operations</vt:lpstr>
      <vt:lpstr>Bit shifts</vt:lpstr>
      <vt:lpstr>Review: C operators</vt:lpstr>
      <vt:lpstr>Example: Bitwise operations</vt:lpstr>
      <vt:lpstr>Example: Solution</vt:lpstr>
      <vt:lpstr>Hexadecimal output</vt:lpstr>
      <vt:lpstr>Example: Common bitwise operations</vt:lpstr>
      <vt:lpstr>Example solution</vt:lpstr>
      <vt:lpstr>Example solution (cont.)</vt:lpstr>
      <vt:lpstr>Common bitwise operations</vt:lpstr>
      <vt:lpstr>Extracting bits</vt:lpstr>
      <vt:lpstr>Extracting bits (cont.)</vt:lpstr>
      <vt:lpstr>Extracting bits (cont.)</vt:lpstr>
      <vt:lpstr>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1844</cp:revision>
  <dcterms:created xsi:type="dcterms:W3CDTF">2006-04-03T05:03:01Z</dcterms:created>
  <dcterms:modified xsi:type="dcterms:W3CDTF">2019-12-05T21:06:43Z</dcterms:modified>
</cp:coreProperties>
</file>