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504" r:id="rId4"/>
    <p:sldId id="523" r:id="rId5"/>
    <p:sldId id="505" r:id="rId6"/>
    <p:sldId id="524" r:id="rId7"/>
    <p:sldId id="525" r:id="rId8"/>
    <p:sldId id="506" r:id="rId9"/>
    <p:sldId id="507" r:id="rId10"/>
    <p:sldId id="526" r:id="rId11"/>
    <p:sldId id="537" r:id="rId12"/>
    <p:sldId id="538" r:id="rId13"/>
    <p:sldId id="539" r:id="rId14"/>
    <p:sldId id="542" r:id="rId15"/>
    <p:sldId id="512" r:id="rId16"/>
    <p:sldId id="541" r:id="rId17"/>
    <p:sldId id="536" r:id="rId18"/>
    <p:sldId id="324" r:id="rId1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42D2CC-2112-478D-8530-C1E46A8E09E1}" v="2" dt="2019-12-07T22:03:10.7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9"/>
  </p:normalViewPr>
  <p:slideViewPr>
    <p:cSldViewPr>
      <p:cViewPr varScale="1">
        <p:scale>
          <a:sx n="85" d="100"/>
          <a:sy n="85" d="100"/>
        </p:scale>
        <p:origin x="897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827B0FF5-D26B-4D84-9861-42D91391D738}"/>
    <pc:docChg chg="modSld">
      <pc:chgData name="Geiger, Michael J" userId="13cae92b-b37c-450b-a449-82fcae19569d" providerId="ADAL" clId="{827B0FF5-D26B-4D84-9861-42D91391D738}" dt="2019-12-07T22:02:59.809" v="11" actId="20577"/>
      <pc:docMkLst>
        <pc:docMk/>
      </pc:docMkLst>
      <pc:sldChg chg="modSp">
        <pc:chgData name="Geiger, Michael J" userId="13cae92b-b37c-450b-a449-82fcae19569d" providerId="ADAL" clId="{827B0FF5-D26B-4D84-9861-42D91391D738}" dt="2019-12-07T21:56:15.709" v="5" actId="20577"/>
        <pc:sldMkLst>
          <pc:docMk/>
          <pc:sldMk cId="0" sldId="256"/>
        </pc:sldMkLst>
        <pc:spChg chg="mod">
          <ac:chgData name="Geiger, Michael J" userId="13cae92b-b37c-450b-a449-82fcae19569d" providerId="ADAL" clId="{827B0FF5-D26B-4D84-9861-42D91391D738}" dt="2019-12-07T21:56:15.709" v="5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827B0FF5-D26B-4D84-9861-42D91391D738}" dt="2019-12-07T21:56:39.342" v="7" actId="20577"/>
        <pc:sldMkLst>
          <pc:docMk/>
          <pc:sldMk cId="0" sldId="257"/>
        </pc:sldMkLst>
        <pc:spChg chg="mod">
          <ac:chgData name="Geiger, Michael J" userId="13cae92b-b37c-450b-a449-82fcae19569d" providerId="ADAL" clId="{827B0FF5-D26B-4D84-9861-42D91391D738}" dt="2019-12-07T21:56:39.342" v="7" actId="20577"/>
          <ac:spMkLst>
            <pc:docMk/>
            <pc:sldMk cId="0" sldId="257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827B0FF5-D26B-4D84-9861-42D91391D738}" dt="2019-12-07T22:02:59.809" v="11" actId="20577"/>
        <pc:sldMkLst>
          <pc:docMk/>
          <pc:sldMk cId="0" sldId="324"/>
        </pc:sldMkLst>
        <pc:spChg chg="mod">
          <ac:chgData name="Geiger, Michael J" userId="13cae92b-b37c-450b-a449-82fcae19569d" providerId="ADAL" clId="{827B0FF5-D26B-4D84-9861-42D91391D738}" dt="2019-12-07T22:02:59.809" v="11" actId="20577"/>
          <ac:spMkLst>
            <pc:docMk/>
            <pc:sldMk cId="0" sldId="324"/>
            <ac:spMk id="2355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8BD281-B4A4-674A-89FB-542C470FB9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939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FAF71A-BB5A-8A4C-B00D-04CBBE690D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704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69B0CC9-64E1-9B46-9965-E22CD9C07077}" type="slidenum">
              <a:rPr lang="en-US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116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AF71A-BB5A-8A4C-B00D-04CBBE690D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79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51C587-DB17-4BD9-8B23-432DA241FF19}" type="datetime1">
              <a:rPr lang="en-US" smtClean="0"/>
              <a:t>12/7/2019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327A0-7F2E-7641-AE83-1C1B97030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5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B75BA2-C0D3-4606-867B-970B671AA42A}" type="datetime1">
              <a:rPr lang="en-US" smtClean="0"/>
              <a:t>12/7/2019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506AE-563B-0547-82C7-E2E52FF31A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7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9F2F75-7F22-45BD-892D-2E204CB97AD7}" type="datetime1">
              <a:rPr lang="en-US" smtClean="0"/>
              <a:t>12/7/2019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564CA-C303-4947-935B-250FBCB71D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63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A4EEA7-6303-4E87-8C6F-5DBD782E3C12}" type="datetime1">
              <a:rPr lang="en-US" smtClean="0"/>
              <a:t>12/7/2019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308CC-503D-1740-9AC3-98EF872D5B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32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981EF3-A191-4979-A57E-89854B76ADE1}" type="datetime1">
              <a:rPr lang="en-US" smtClean="0"/>
              <a:t>12/7/2019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7E1E2-A9ED-304C-8907-B88B6E8AA7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1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26203B-C636-4A7F-A78F-8158A38F319C}" type="datetime1">
              <a:rPr lang="en-US" smtClean="0"/>
              <a:t>12/7/2019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FD0AC-E4C5-8D4A-A8DE-DF5F74D25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8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14DF0F-D7DD-42C6-8645-4CC65D712311}" type="datetime1">
              <a:rPr lang="en-US" smtClean="0"/>
              <a:t>12/7/2019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38931-4941-BA48-A625-6DDC0B40E1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8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08FB7E-F24F-4F98-BEAC-DE1AEF98AC81}" type="datetime1">
              <a:rPr lang="en-US" smtClean="0"/>
              <a:t>12/7/2019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890C12-6140-9C46-9C4E-3B076844E0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7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76679E-ACEB-4E44-A3BE-89F21BCAE18C}" type="datetime1">
              <a:rPr lang="en-US" smtClean="0"/>
              <a:t>12/7/2019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59C0D-813C-6941-A07E-64D664E177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2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9E4DA-AE6D-4D30-90CD-B23E65D5B1FB}" type="datetime1">
              <a:rPr lang="en-US" smtClean="0"/>
              <a:t>12/7/2019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D524B-1E3A-1B4E-8795-6F500B095B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45FE24-DD73-4929-A935-5BA5F803CF91}" type="datetime1">
              <a:rPr lang="en-US" smtClean="0"/>
              <a:t>12/7/2019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403F9-751E-0747-9293-18A78A07F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8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66CCBD-FF7A-4048-B9EB-9D8C9A9C40B6}" type="datetime1">
              <a:rPr lang="en-US" smtClean="0"/>
              <a:t>12/7/2019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1A7A8-22CE-5843-AACA-30C502B964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4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069BDB-6633-4585-BF05-9819B2EE87BD}" type="datetime1">
              <a:rPr lang="en-US" smtClean="0"/>
              <a:t>12/7/2019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6CFD61-1A50-0144-B520-6CB3EE12B5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7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527A8301-AFDC-4D07-8DF0-34F409CA7590}" type="datetime1">
              <a:rPr lang="en-US" smtClean="0"/>
              <a:t>12/7/2019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Lecture 31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8C0B9EAD-8B1F-5F4B-A6E3-DAD06230CC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0" r:id="rId1"/>
    <p:sldLayoutId id="2147484878" r:id="rId2"/>
    <p:sldLayoutId id="2147484879" r:id="rId3"/>
    <p:sldLayoutId id="2147484880" r:id="rId4"/>
    <p:sldLayoutId id="2147484881" r:id="rId5"/>
    <p:sldLayoutId id="2147484882" r:id="rId6"/>
    <p:sldLayoutId id="2147484883" r:id="rId7"/>
    <p:sldLayoutId id="2147484884" r:id="rId8"/>
    <p:sldLayoutId id="2147484885" r:id="rId9"/>
    <p:sldLayoutId id="2147484886" r:id="rId10"/>
    <p:sldLayoutId id="2147484887" r:id="rId11"/>
    <p:sldLayoutId id="2147484888" r:id="rId12"/>
    <p:sldLayoutId id="2147484889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EECE.2160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Lin Li &amp;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31: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File I/O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File i/o function calls: formatted I/O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879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>
                <a:latin typeface="Courier New" charset="0"/>
                <a:cs typeface="Courier New" charset="0"/>
              </a:rPr>
              <a:t>fprintf(</a:t>
            </a:r>
            <a:r>
              <a:rPr lang="en-US" sz="2200" i="1">
                <a:solidFill>
                  <a:srgbClr val="0000FF"/>
                </a:solidFill>
                <a:latin typeface="Arial" charset="0"/>
              </a:rPr>
              <a:t>file_handle</a:t>
            </a:r>
            <a:r>
              <a:rPr lang="en-US" sz="2200" i="1">
                <a:latin typeface="Arial" charset="0"/>
              </a:rPr>
              <a:t>, format_specifier, 0+ variables</a:t>
            </a:r>
            <a:r>
              <a:rPr lang="en-US">
                <a:latin typeface="Courier New" charset="0"/>
                <a:cs typeface="Courier New" charset="0"/>
              </a:rPr>
              <a:t>)</a:t>
            </a:r>
          </a:p>
          <a:p>
            <a:r>
              <a:rPr lang="en-US" i="1">
                <a:solidFill>
                  <a:srgbClr val="0000FF"/>
                </a:solidFill>
                <a:latin typeface="Arial" charset="0"/>
                <a:cs typeface="Courier New" charset="0"/>
              </a:rPr>
              <a:t>file_handle</a:t>
            </a:r>
            <a:r>
              <a:rPr lang="en-US" i="1">
                <a:latin typeface="Arial" charset="0"/>
                <a:cs typeface="Courier New" charset="0"/>
              </a:rPr>
              <a:t>:</a:t>
            </a:r>
            <a:r>
              <a:rPr lang="en-US">
                <a:latin typeface="Arial" charset="0"/>
                <a:cs typeface="Courier New" charset="0"/>
              </a:rPr>
              <a:t> address returned by </a:t>
            </a:r>
            <a:r>
              <a:rPr lang="en-US">
                <a:latin typeface="Courier New" charset="0"/>
                <a:cs typeface="Courier New" charset="0"/>
              </a:rPr>
              <a:t>fopen()</a:t>
            </a:r>
          </a:p>
          <a:p>
            <a:r>
              <a:rPr lang="en-US">
                <a:latin typeface="Arial" charset="0"/>
                <a:cs typeface="Courier New" charset="0"/>
              </a:rPr>
              <a:t>Other arguments are same as </a:t>
            </a:r>
            <a:r>
              <a:rPr lang="en-US">
                <a:latin typeface="Courier New" charset="0"/>
                <a:cs typeface="Courier New" charset="0"/>
              </a:rPr>
              <a:t>printf()</a:t>
            </a:r>
          </a:p>
          <a:p>
            <a:r>
              <a:rPr lang="en-US">
                <a:latin typeface="Arial" charset="0"/>
                <a:cs typeface="Courier New" charset="0"/>
              </a:rPr>
              <a:t>Example: </a:t>
            </a:r>
            <a:r>
              <a:rPr lang="en-US" b="1">
                <a:latin typeface="Courier New" charset="0"/>
                <a:cs typeface="Courier New" charset="0"/>
              </a:rPr>
              <a:t>fprintf(</a:t>
            </a: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fp</a:t>
            </a:r>
            <a:r>
              <a:rPr lang="en-US" b="1">
                <a:latin typeface="Courier New" charset="0"/>
                <a:cs typeface="Courier New" charset="0"/>
              </a:rPr>
              <a:t>, "x = %d", x);</a:t>
            </a:r>
          </a:p>
          <a:p>
            <a:endParaRPr lang="en-US">
              <a:latin typeface="Arial" charset="0"/>
              <a:cs typeface="Courier New" charset="0"/>
            </a:endParaRPr>
          </a:p>
          <a:p>
            <a:pPr>
              <a:buFont typeface="Arial" charset="0"/>
              <a:buNone/>
            </a:pPr>
            <a:r>
              <a:rPr lang="en-US">
                <a:latin typeface="Courier New" charset="0"/>
                <a:cs typeface="Courier New" charset="0"/>
              </a:rPr>
              <a:t>fscanf(</a:t>
            </a:r>
            <a:r>
              <a:rPr lang="en-US" sz="2200" i="1">
                <a:solidFill>
                  <a:srgbClr val="0000FF"/>
                </a:solidFill>
                <a:latin typeface="Arial" charset="0"/>
              </a:rPr>
              <a:t>file_handle</a:t>
            </a:r>
            <a:r>
              <a:rPr lang="en-US" sz="2200" i="1">
                <a:latin typeface="Arial" charset="0"/>
              </a:rPr>
              <a:t>, format_specifier, 0 or more variables</a:t>
            </a:r>
            <a:r>
              <a:rPr lang="en-US">
                <a:latin typeface="Courier New" charset="0"/>
                <a:cs typeface="Courier New" charset="0"/>
              </a:rPr>
              <a:t>)</a:t>
            </a:r>
          </a:p>
          <a:p>
            <a:r>
              <a:rPr lang="en-US" i="1">
                <a:solidFill>
                  <a:srgbClr val="0000FF"/>
                </a:solidFill>
                <a:latin typeface="Arial" charset="0"/>
                <a:cs typeface="Courier New" charset="0"/>
              </a:rPr>
              <a:t>file_handle</a:t>
            </a:r>
            <a:r>
              <a:rPr lang="en-US" i="1">
                <a:latin typeface="Arial" charset="0"/>
                <a:cs typeface="Courier New" charset="0"/>
              </a:rPr>
              <a:t>:</a:t>
            </a:r>
            <a:r>
              <a:rPr lang="en-US">
                <a:latin typeface="Arial" charset="0"/>
                <a:cs typeface="Courier New" charset="0"/>
              </a:rPr>
              <a:t> address returned by </a:t>
            </a:r>
            <a:r>
              <a:rPr lang="en-US">
                <a:latin typeface="Courier New" charset="0"/>
                <a:cs typeface="Courier New" charset="0"/>
              </a:rPr>
              <a:t>fopen()</a:t>
            </a:r>
          </a:p>
          <a:p>
            <a:r>
              <a:rPr lang="en-US">
                <a:latin typeface="Arial" charset="0"/>
                <a:cs typeface="Courier New" charset="0"/>
              </a:rPr>
              <a:t>Other arguments are same as scanf()</a:t>
            </a:r>
          </a:p>
          <a:p>
            <a:r>
              <a:rPr lang="en-US">
                <a:latin typeface="Arial" charset="0"/>
                <a:cs typeface="Courier New" charset="0"/>
              </a:rPr>
              <a:t>Example: </a:t>
            </a:r>
            <a:r>
              <a:rPr lang="en-US" b="1">
                <a:latin typeface="Courier New" charset="0"/>
                <a:cs typeface="Courier New" charset="0"/>
              </a:rPr>
              <a:t>fscanf(</a:t>
            </a: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fp</a:t>
            </a:r>
            <a:r>
              <a:rPr lang="en-US" b="1">
                <a:latin typeface="Courier New" charset="0"/>
                <a:cs typeface="Courier New" charset="0"/>
              </a:rPr>
              <a:t>, "%d%d", &amp;a, &amp;b);</a:t>
            </a:r>
            <a:endParaRPr lang="en-US"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endParaRPr lang="en-US">
              <a:latin typeface="Courier New" charset="0"/>
              <a:cs typeface="Courier New" charset="0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3996D68-F87C-4B8F-9318-68B7EFD840A1}" type="datetime1">
              <a:rPr lang="en-US" sz="1200" smtClean="0">
                <a:latin typeface="Garamond" charset="0"/>
              </a:rPr>
              <a:t>12/7/2019</a:t>
            </a:fld>
            <a:endParaRPr lang="en-US" sz="1200">
              <a:latin typeface="Garamond" charset="0"/>
            </a:endParaRP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0ECFD07-42DF-5541-B6D1-49A890F60819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31</a:t>
            </a:r>
          </a:p>
        </p:txBody>
      </p:sp>
    </p:spTree>
    <p:extLst>
      <p:ext uri="{BB962C8B-B14F-4D97-AF65-F5344CB8AC3E}">
        <p14:creationId xmlns:p14="http://schemas.microsoft.com/office/powerpoint/2010/main" val="1656261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File I/O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Write a program to:</a:t>
            </a:r>
          </a:p>
          <a:p>
            <a:pPr lvl="1"/>
            <a:r>
              <a:rPr lang="en-US">
                <a:latin typeface="Arial" charset="0"/>
              </a:rPr>
              <a:t>Read three integer values from the file </a:t>
            </a:r>
            <a:r>
              <a:rPr lang="en-US">
                <a:latin typeface="Courier New" charset="0"/>
                <a:cs typeface="Courier New" charset="0"/>
              </a:rPr>
              <a:t>myinput.txt</a:t>
            </a:r>
          </a:p>
          <a:p>
            <a:pPr lvl="1"/>
            <a:r>
              <a:rPr lang="en-US">
                <a:latin typeface="Arial" charset="0"/>
              </a:rPr>
              <a:t>Determine sum and average</a:t>
            </a:r>
          </a:p>
          <a:p>
            <a:pPr lvl="1"/>
            <a:r>
              <a:rPr lang="en-US">
                <a:latin typeface="Arial" charset="0"/>
              </a:rPr>
              <a:t>Write the original three values as well as the sum and average to the file </a:t>
            </a:r>
            <a:r>
              <a:rPr lang="en-US">
                <a:latin typeface="Courier New" charset="0"/>
                <a:cs typeface="Courier New" charset="0"/>
              </a:rPr>
              <a:t>myoutput.txt</a:t>
            </a:r>
          </a:p>
          <a:p>
            <a:r>
              <a:rPr lang="en-US">
                <a:latin typeface="Arial" charset="0"/>
                <a:cs typeface="Courier New" charset="0"/>
              </a:rPr>
              <a:t>Note that: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The program should exit if an error occurs in opening a file</a:t>
            </a:r>
          </a:p>
          <a:p>
            <a:pPr lvl="1"/>
            <a:endParaRPr lang="en-US">
              <a:latin typeface="Arial" charset="0"/>
              <a:cs typeface="Courier New" charset="0"/>
            </a:endParaRPr>
          </a:p>
          <a:p>
            <a:endParaRPr lang="en-US">
              <a:latin typeface="Arial" charset="0"/>
            </a:endParaRP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934BAAF-52A3-42E6-A515-B9A2D1D4F896}" type="datetime1">
              <a:rPr lang="en-US" sz="1200" smtClean="0">
                <a:latin typeface="Garamond" charset="0"/>
              </a:rPr>
              <a:t>12/7/2019</a:t>
            </a:fld>
            <a:endParaRPr lang="en-US" sz="1200">
              <a:latin typeface="Garamond" charset="0"/>
            </a:endParaRP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4B03BCB-345F-1347-BEE9-01D4372712C3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31</a:t>
            </a:r>
          </a:p>
        </p:txBody>
      </p:sp>
    </p:spTree>
    <p:extLst>
      <p:ext uri="{BB962C8B-B14F-4D97-AF65-F5344CB8AC3E}">
        <p14:creationId xmlns:p14="http://schemas.microsoft.com/office/powerpoint/2010/main" val="265965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ea typeface="+mj-ea"/>
                <a:cs typeface="+mj-cs"/>
              </a:rPr>
              <a:t>The program (part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>
                <a:latin typeface="Courier New" pitchFamily="49" charset="0"/>
                <a:ea typeface="+mn-ea"/>
                <a:cs typeface="Courier New" pitchFamily="49" charset="0"/>
              </a:rPr>
              <a:t>#include &lt;</a:t>
            </a:r>
            <a:r>
              <a:rPr lang="en-US" sz="1400" b="1" dirty="0" err="1">
                <a:latin typeface="Courier New" pitchFamily="49" charset="0"/>
                <a:ea typeface="+mn-ea"/>
                <a:cs typeface="Courier New" pitchFamily="49" charset="0"/>
              </a:rPr>
              <a:t>stdio.h</a:t>
            </a:r>
            <a:r>
              <a:rPr lang="en-US" sz="1400" b="1" dirty="0"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b="1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ea typeface="+mn-ea"/>
                <a:cs typeface="Courier New" pitchFamily="49" charset="0"/>
              </a:rPr>
              <a:t> v1, v2, v3, sum;	// Input values and sum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>
                <a:latin typeface="Courier New" pitchFamily="49" charset="0"/>
                <a:ea typeface="+mn-ea"/>
                <a:cs typeface="Courier New" pitchFamily="49" charset="0"/>
              </a:rPr>
              <a:t>	double </a:t>
            </a:r>
            <a:r>
              <a:rPr lang="en-US" sz="1400" b="1" dirty="0" err="1">
                <a:latin typeface="Courier New" pitchFamily="49" charset="0"/>
                <a:ea typeface="+mn-ea"/>
                <a:cs typeface="Courier New" pitchFamily="49" charset="0"/>
              </a:rPr>
              <a:t>avg</a:t>
            </a:r>
            <a:r>
              <a:rPr lang="en-US" sz="1400" b="1" dirty="0">
                <a:latin typeface="Courier New" pitchFamily="49" charset="0"/>
                <a:ea typeface="+mn-ea"/>
                <a:cs typeface="Courier New" pitchFamily="49" charset="0"/>
              </a:rPr>
              <a:t>;		// Average of x, y, and z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>
                <a:latin typeface="Courier New" pitchFamily="49" charset="0"/>
                <a:ea typeface="+mn-ea"/>
                <a:cs typeface="Courier New" pitchFamily="49" charset="0"/>
              </a:rPr>
              <a:t>	FILE *</a:t>
            </a:r>
            <a:r>
              <a:rPr lang="en-US" sz="1400" b="1" dirty="0" err="1">
                <a:latin typeface="Courier New" pitchFamily="49" charset="0"/>
                <a:ea typeface="+mn-ea"/>
                <a:cs typeface="Courier New" pitchFamily="49" charset="0"/>
              </a:rPr>
              <a:t>fpIn</a:t>
            </a:r>
            <a:r>
              <a:rPr lang="en-US" sz="1400" b="1" dirty="0">
                <a:latin typeface="Courier New" pitchFamily="49" charset="0"/>
                <a:ea typeface="+mn-ea"/>
                <a:cs typeface="Courier New" pitchFamily="49" charset="0"/>
              </a:rPr>
              <a:t>, *</a:t>
            </a:r>
            <a:r>
              <a:rPr lang="en-US" sz="1400" b="1" dirty="0" err="1">
                <a:latin typeface="Courier New" pitchFamily="49" charset="0"/>
                <a:ea typeface="+mn-ea"/>
                <a:cs typeface="Courier New" pitchFamily="49" charset="0"/>
              </a:rPr>
              <a:t>fpOut</a:t>
            </a:r>
            <a:r>
              <a:rPr lang="en-US" sz="1400" b="1" dirty="0">
                <a:latin typeface="Courier New" pitchFamily="49" charset="0"/>
                <a:ea typeface="+mn-ea"/>
                <a:cs typeface="Courier New" pitchFamily="49" charset="0"/>
              </a:rPr>
              <a:t>;	// File pointers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b="1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>
                <a:latin typeface="Courier New" pitchFamily="49" charset="0"/>
                <a:ea typeface="+mn-ea"/>
                <a:cs typeface="Courier New" pitchFamily="49" charset="0"/>
              </a:rPr>
              <a:t>	// Open input file, exit if error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  <a:ea typeface="+mn-ea"/>
                <a:cs typeface="Courier New" pitchFamily="49" charset="0"/>
              </a:rPr>
              <a:t>fpIn</a:t>
            </a:r>
            <a:r>
              <a:rPr lang="en-US" sz="1400" b="1" dirty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sz="1400" b="1" dirty="0">
                <a:latin typeface="Courier New" pitchFamily="49" charset="0"/>
                <a:ea typeface="+mn-ea"/>
                <a:cs typeface="Courier New" pitchFamily="49" charset="0"/>
              </a:rPr>
              <a:t>("</a:t>
            </a:r>
            <a:r>
              <a:rPr lang="en-US" sz="1400" b="1" dirty="0" err="1">
                <a:latin typeface="Courier New" pitchFamily="49" charset="0"/>
                <a:ea typeface="+mn-ea"/>
                <a:cs typeface="Courier New" pitchFamily="49" charset="0"/>
              </a:rPr>
              <a:t>myinput.txt","r</a:t>
            </a:r>
            <a:r>
              <a:rPr lang="en-US" sz="1400" b="1" dirty="0">
                <a:latin typeface="Courier New" pitchFamily="49" charset="0"/>
                <a:ea typeface="+mn-ea"/>
                <a:cs typeface="Courier New" pitchFamily="49" charset="0"/>
              </a:rPr>
              <a:t>");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>
                <a:latin typeface="Courier New" pitchFamily="49" charset="0"/>
                <a:ea typeface="+mn-ea"/>
                <a:cs typeface="Courier New" pitchFamily="49" charset="0"/>
              </a:rPr>
              <a:t>	if (</a:t>
            </a:r>
            <a:r>
              <a:rPr lang="en-US" sz="1400" b="1" dirty="0" err="1">
                <a:latin typeface="Courier New" pitchFamily="49" charset="0"/>
                <a:ea typeface="+mn-ea"/>
                <a:cs typeface="Courier New" pitchFamily="49" charset="0"/>
              </a:rPr>
              <a:t>fpIn</a:t>
            </a:r>
            <a:r>
              <a:rPr lang="en-US" sz="1400" b="1" dirty="0">
                <a:latin typeface="Courier New" pitchFamily="49" charset="0"/>
                <a:ea typeface="+mn-ea"/>
                <a:cs typeface="Courier New" pitchFamily="49" charset="0"/>
              </a:rPr>
              <a:t> == NULL) {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1400" b="1" dirty="0" err="1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  <a:ea typeface="+mn-ea"/>
                <a:cs typeface="Courier New" pitchFamily="49" charset="0"/>
              </a:rPr>
              <a:t>("Error opening myinput.txt\n");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>
                <a:latin typeface="Courier New" pitchFamily="49" charset="0"/>
                <a:ea typeface="+mn-ea"/>
                <a:cs typeface="Courier New" pitchFamily="49" charset="0"/>
              </a:rPr>
              <a:t>		return 0;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>
                <a:latin typeface="Courier New" pitchFamily="49" charset="0"/>
                <a:ea typeface="+mn-ea"/>
                <a:cs typeface="Courier New" pitchFamily="49" charset="0"/>
              </a:rPr>
              <a:t>	// Can actually open file as part of conditional statement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>
                <a:latin typeface="Courier New" pitchFamily="49" charset="0"/>
                <a:ea typeface="+mn-ea"/>
                <a:cs typeface="Courier New" pitchFamily="49" charset="0"/>
              </a:rPr>
              <a:t>	if ((</a:t>
            </a:r>
            <a:r>
              <a:rPr lang="en-US" sz="1400" b="1" dirty="0" err="1">
                <a:latin typeface="Courier New" pitchFamily="49" charset="0"/>
                <a:ea typeface="+mn-ea"/>
                <a:cs typeface="Courier New" pitchFamily="49" charset="0"/>
              </a:rPr>
              <a:t>fpOut</a:t>
            </a:r>
            <a:r>
              <a:rPr lang="en-US" sz="1400" b="1" dirty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sz="1400" b="1" dirty="0">
                <a:latin typeface="Courier New" pitchFamily="49" charset="0"/>
                <a:ea typeface="+mn-ea"/>
                <a:cs typeface="Courier New" pitchFamily="49" charset="0"/>
              </a:rPr>
              <a:t>("</a:t>
            </a:r>
            <a:r>
              <a:rPr lang="en-US" sz="1400" b="1" dirty="0" err="1">
                <a:latin typeface="Courier New" pitchFamily="49" charset="0"/>
                <a:ea typeface="+mn-ea"/>
                <a:cs typeface="Courier New" pitchFamily="49" charset="0"/>
              </a:rPr>
              <a:t>myoutput.txt","w</a:t>
            </a:r>
            <a:r>
              <a:rPr lang="en-US" sz="1400" b="1" dirty="0">
                <a:latin typeface="Courier New" pitchFamily="49" charset="0"/>
                <a:ea typeface="+mn-ea"/>
                <a:cs typeface="Courier New" pitchFamily="49" charset="0"/>
              </a:rPr>
              <a:t>")) == NULL) {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1400" b="1" dirty="0" err="1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  <a:ea typeface="+mn-ea"/>
                <a:cs typeface="Courier New" pitchFamily="49" charset="0"/>
              </a:rPr>
              <a:t>("Error opening myoutput.txt\n");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>
                <a:latin typeface="Courier New" pitchFamily="49" charset="0"/>
                <a:ea typeface="+mn-ea"/>
                <a:cs typeface="Courier New" pitchFamily="49" charset="0"/>
              </a:rPr>
              <a:t>		return 0;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b="1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5CDB01C-327F-40D9-8879-21F592ED8776}" type="datetime1">
              <a:rPr lang="en-US" sz="1200" smtClean="0">
                <a:latin typeface="Garamond" charset="0"/>
              </a:rPr>
              <a:t>12/7/2019</a:t>
            </a:fld>
            <a:endParaRPr lang="en-US" sz="1200">
              <a:latin typeface="Garamond" charset="0"/>
            </a:endParaRP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CF2F601-F21C-0944-B237-EBBDF49CB6F5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31</a:t>
            </a:r>
          </a:p>
        </p:txBody>
      </p:sp>
    </p:spTree>
    <p:extLst>
      <p:ext uri="{BB962C8B-B14F-4D97-AF65-F5344CB8AC3E}">
        <p14:creationId xmlns:p14="http://schemas.microsoft.com/office/powerpoint/2010/main" val="2737164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ea typeface="+mj-ea"/>
                <a:cs typeface="+mj-cs"/>
              </a:rPr>
              <a:t>The program (part 2)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endParaRPr lang="en-US" sz="1400" dirty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en-US" sz="1400" dirty="0">
                <a:latin typeface="Courier New" charset="0"/>
                <a:cs typeface="Courier New" charset="0"/>
              </a:rPr>
              <a:t>	</a:t>
            </a:r>
            <a:r>
              <a:rPr lang="en-US" sz="1400" b="1" dirty="0">
                <a:latin typeface="Courier New" charset="0"/>
                <a:cs typeface="Courier New" charset="0"/>
              </a:rPr>
              <a:t>// Read the three values </a:t>
            </a:r>
          </a:p>
          <a:p>
            <a:pPr>
              <a:buFont typeface="Arial" charset="0"/>
              <a:buNone/>
            </a:pPr>
            <a:r>
              <a:rPr lang="en-US" sz="1400" b="1" dirty="0">
                <a:latin typeface="Courier New" charset="0"/>
                <a:cs typeface="Courier New" charset="0"/>
              </a:rPr>
              <a:t>	</a:t>
            </a:r>
            <a:r>
              <a:rPr lang="en-US" sz="1400" b="1" dirty="0" err="1">
                <a:latin typeface="Courier New" charset="0"/>
                <a:cs typeface="Courier New" charset="0"/>
              </a:rPr>
              <a:t>fscanf</a:t>
            </a:r>
            <a:r>
              <a:rPr lang="en-US" sz="1400" b="1" dirty="0">
                <a:latin typeface="Courier New" charset="0"/>
                <a:cs typeface="Courier New" charset="0"/>
              </a:rPr>
              <a:t>(</a:t>
            </a:r>
            <a:r>
              <a:rPr lang="en-US" sz="1400" b="1" dirty="0" err="1">
                <a:latin typeface="Courier New" charset="0"/>
                <a:cs typeface="Courier New" charset="0"/>
              </a:rPr>
              <a:t>fpIn</a:t>
            </a:r>
            <a:r>
              <a:rPr lang="en-US" sz="1400" b="1" dirty="0">
                <a:latin typeface="Courier New" charset="0"/>
                <a:cs typeface="Courier New" charset="0"/>
              </a:rPr>
              <a:t>, "%d %d %d", &amp;v1, &amp;v2, &amp;v3);</a:t>
            </a:r>
          </a:p>
          <a:p>
            <a:pPr>
              <a:buFont typeface="Arial" charset="0"/>
              <a:buNone/>
            </a:pPr>
            <a:endParaRPr lang="en-US" sz="1400" b="1" dirty="0">
              <a:latin typeface="Courier New" charset="0"/>
              <a:cs typeface="Courier New" charset="0"/>
            </a:endParaRPr>
          </a:p>
          <a:p>
            <a:pPr>
              <a:buFont typeface="Arial" charset="0"/>
              <a:buNone/>
            </a:pPr>
            <a:r>
              <a:rPr lang="en-US" sz="1400" b="1" dirty="0">
                <a:latin typeface="Courier New" charset="0"/>
                <a:cs typeface="Courier New" charset="0"/>
              </a:rPr>
              <a:t>	// Compute sum and average</a:t>
            </a:r>
          </a:p>
          <a:p>
            <a:pPr>
              <a:buFont typeface="Arial" charset="0"/>
              <a:buNone/>
            </a:pPr>
            <a:r>
              <a:rPr lang="en-US" sz="1400" b="1" dirty="0">
                <a:latin typeface="Courier New" charset="0"/>
                <a:cs typeface="Courier New" charset="0"/>
              </a:rPr>
              <a:t>	sum = v1 + v2 + v3;</a:t>
            </a:r>
          </a:p>
          <a:p>
            <a:pPr>
              <a:buFont typeface="Arial" charset="0"/>
              <a:buNone/>
            </a:pPr>
            <a:r>
              <a:rPr lang="en-US" sz="1400" b="1" dirty="0">
                <a:latin typeface="Courier New" charset="0"/>
                <a:cs typeface="Courier New" charset="0"/>
              </a:rPr>
              <a:t>	</a:t>
            </a:r>
            <a:r>
              <a:rPr lang="en-US" sz="1400" b="1" dirty="0" err="1">
                <a:latin typeface="Courier New" charset="0"/>
                <a:cs typeface="Courier New" charset="0"/>
              </a:rPr>
              <a:t>avg</a:t>
            </a:r>
            <a:r>
              <a:rPr lang="en-US" sz="1400" b="1" dirty="0">
                <a:latin typeface="Courier New" charset="0"/>
                <a:cs typeface="Courier New" charset="0"/>
              </a:rPr>
              <a:t> = sum / 3.0;</a:t>
            </a:r>
          </a:p>
          <a:p>
            <a:pPr>
              <a:buFont typeface="Arial" charset="0"/>
              <a:buNone/>
            </a:pPr>
            <a:endParaRPr lang="en-US" sz="1400" b="1" dirty="0">
              <a:latin typeface="Courier New" charset="0"/>
              <a:cs typeface="Courier New" charset="0"/>
            </a:endParaRPr>
          </a:p>
          <a:p>
            <a:pPr>
              <a:buFont typeface="Arial" charset="0"/>
              <a:buNone/>
            </a:pPr>
            <a:r>
              <a:rPr lang="en-US" sz="1400" b="1" dirty="0">
                <a:latin typeface="Courier New" charset="0"/>
                <a:cs typeface="Courier New" charset="0"/>
              </a:rPr>
              <a:t>	// print out values</a:t>
            </a:r>
          </a:p>
          <a:p>
            <a:pPr>
              <a:buFont typeface="Arial" charset="0"/>
              <a:buNone/>
            </a:pPr>
            <a:r>
              <a:rPr lang="fr-FR" sz="1400" b="1" dirty="0">
                <a:latin typeface="Courier New" charset="0"/>
                <a:cs typeface="Courier New" charset="0"/>
              </a:rPr>
              <a:t>	</a:t>
            </a:r>
            <a:r>
              <a:rPr lang="fr-FR" sz="1400" b="1" dirty="0" err="1">
                <a:latin typeface="Courier New" charset="0"/>
                <a:cs typeface="Courier New" charset="0"/>
              </a:rPr>
              <a:t>fprintf</a:t>
            </a:r>
            <a:r>
              <a:rPr lang="fr-FR" sz="1400" b="1" dirty="0">
                <a:latin typeface="Courier New" charset="0"/>
                <a:cs typeface="Courier New" charset="0"/>
              </a:rPr>
              <a:t>(</a:t>
            </a:r>
            <a:r>
              <a:rPr lang="fr-FR" sz="1400" b="1" dirty="0" err="1">
                <a:latin typeface="Courier New" charset="0"/>
                <a:cs typeface="Courier New" charset="0"/>
              </a:rPr>
              <a:t>fpOut</a:t>
            </a:r>
            <a:r>
              <a:rPr lang="fr-FR" sz="1400" b="1" dirty="0">
                <a:latin typeface="Courier New" charset="0"/>
                <a:cs typeface="Courier New" charset="0"/>
              </a:rPr>
              <a:t>, "Values: %d, %d, %d\n", v1, v2, v3);</a:t>
            </a:r>
          </a:p>
          <a:p>
            <a:pPr>
              <a:buFont typeface="Arial" charset="0"/>
              <a:buNone/>
            </a:pPr>
            <a:r>
              <a:rPr lang="en-US" sz="1400" b="1" dirty="0">
                <a:latin typeface="Courier New" charset="0"/>
                <a:cs typeface="Courier New" charset="0"/>
              </a:rPr>
              <a:t>	</a:t>
            </a:r>
            <a:r>
              <a:rPr lang="en-US" sz="1400" b="1" dirty="0" err="1">
                <a:latin typeface="Courier New" charset="0"/>
                <a:cs typeface="Courier New" charset="0"/>
              </a:rPr>
              <a:t>fprintf</a:t>
            </a:r>
            <a:r>
              <a:rPr lang="en-US" sz="1400" b="1" dirty="0">
                <a:latin typeface="Courier New" charset="0"/>
                <a:cs typeface="Courier New" charset="0"/>
              </a:rPr>
              <a:t>(</a:t>
            </a:r>
            <a:r>
              <a:rPr lang="en-US" sz="1400" b="1" dirty="0" err="1">
                <a:latin typeface="Courier New" charset="0"/>
                <a:cs typeface="Courier New" charset="0"/>
              </a:rPr>
              <a:t>fpOut</a:t>
            </a:r>
            <a:r>
              <a:rPr lang="en-US" sz="1400" b="1" dirty="0">
                <a:latin typeface="Courier New" charset="0"/>
                <a:cs typeface="Courier New" charset="0"/>
              </a:rPr>
              <a:t>, "Sum: %d\</a:t>
            </a:r>
            <a:r>
              <a:rPr lang="en-US" sz="1400" b="1" dirty="0" err="1">
                <a:latin typeface="Courier New" charset="0"/>
                <a:cs typeface="Courier New" charset="0"/>
              </a:rPr>
              <a:t>n",sum</a:t>
            </a:r>
            <a:r>
              <a:rPr lang="en-US" sz="1400" b="1" dirty="0">
                <a:latin typeface="Courier New" charset="0"/>
                <a:cs typeface="Courier New" charset="0"/>
              </a:rPr>
              <a:t>);</a:t>
            </a:r>
          </a:p>
          <a:p>
            <a:pPr>
              <a:buFont typeface="Arial" charset="0"/>
              <a:buNone/>
            </a:pPr>
            <a:r>
              <a:rPr lang="en-US" sz="1400" b="1" dirty="0">
                <a:latin typeface="Courier New" charset="0"/>
                <a:cs typeface="Courier New" charset="0"/>
              </a:rPr>
              <a:t>	</a:t>
            </a:r>
            <a:r>
              <a:rPr lang="en-US" sz="1400" b="1" dirty="0" err="1">
                <a:latin typeface="Courier New" charset="0"/>
                <a:cs typeface="Courier New" charset="0"/>
              </a:rPr>
              <a:t>fprintf</a:t>
            </a:r>
            <a:r>
              <a:rPr lang="en-US" sz="1400" b="1" dirty="0">
                <a:latin typeface="Courier New" charset="0"/>
                <a:cs typeface="Courier New" charset="0"/>
              </a:rPr>
              <a:t>(</a:t>
            </a:r>
            <a:r>
              <a:rPr lang="en-US" sz="1400" b="1" dirty="0" err="1">
                <a:latin typeface="Courier New" charset="0"/>
                <a:cs typeface="Courier New" charset="0"/>
              </a:rPr>
              <a:t>fpOut</a:t>
            </a:r>
            <a:r>
              <a:rPr lang="en-US" sz="1400" b="1" dirty="0">
                <a:latin typeface="Courier New" charset="0"/>
                <a:cs typeface="Courier New" charset="0"/>
              </a:rPr>
              <a:t>, "</a:t>
            </a:r>
            <a:r>
              <a:rPr lang="en-US" sz="1400" b="1" dirty="0" err="1">
                <a:latin typeface="Courier New" charset="0"/>
                <a:cs typeface="Courier New" charset="0"/>
              </a:rPr>
              <a:t>Avg</a:t>
            </a:r>
            <a:r>
              <a:rPr lang="en-US" sz="1400" b="1" dirty="0">
                <a:latin typeface="Courier New" charset="0"/>
                <a:cs typeface="Courier New" charset="0"/>
              </a:rPr>
              <a:t>: %lf\n",</a:t>
            </a:r>
            <a:r>
              <a:rPr lang="en-US" sz="1400" b="1" dirty="0" err="1">
                <a:latin typeface="Courier New" charset="0"/>
                <a:cs typeface="Courier New" charset="0"/>
              </a:rPr>
              <a:t>avg</a:t>
            </a:r>
            <a:r>
              <a:rPr lang="en-US" sz="1400" b="1" dirty="0">
                <a:latin typeface="Courier New" charset="0"/>
                <a:cs typeface="Courier New" charset="0"/>
              </a:rPr>
              <a:t>);</a:t>
            </a:r>
          </a:p>
          <a:p>
            <a:pPr>
              <a:buFont typeface="Arial" charset="0"/>
              <a:buNone/>
            </a:pPr>
            <a:endParaRPr lang="en-US" sz="1400" b="1" dirty="0">
              <a:latin typeface="Courier New" charset="0"/>
              <a:cs typeface="Courier New" charset="0"/>
            </a:endParaRPr>
          </a:p>
          <a:p>
            <a:pPr>
              <a:buFont typeface="Arial" charset="0"/>
              <a:buNone/>
            </a:pPr>
            <a:r>
              <a:rPr lang="en-US" sz="1400" b="1" dirty="0">
                <a:latin typeface="Courier New" charset="0"/>
                <a:cs typeface="Courier New" charset="0"/>
              </a:rPr>
              <a:t>	// close the files</a:t>
            </a:r>
          </a:p>
          <a:p>
            <a:pPr>
              <a:buFont typeface="Arial" charset="0"/>
              <a:buNone/>
            </a:pPr>
            <a:r>
              <a:rPr lang="en-US" sz="1400" b="1" dirty="0">
                <a:latin typeface="Courier New" charset="0"/>
                <a:cs typeface="Courier New" charset="0"/>
              </a:rPr>
              <a:t>	</a:t>
            </a:r>
            <a:r>
              <a:rPr lang="en-US" sz="1400" b="1" dirty="0" err="1">
                <a:latin typeface="Courier New" charset="0"/>
                <a:cs typeface="Courier New" charset="0"/>
              </a:rPr>
              <a:t>fclose</a:t>
            </a:r>
            <a:r>
              <a:rPr lang="en-US" sz="1400" b="1" dirty="0">
                <a:latin typeface="Courier New" charset="0"/>
                <a:cs typeface="Courier New" charset="0"/>
              </a:rPr>
              <a:t>(</a:t>
            </a:r>
            <a:r>
              <a:rPr lang="en-US" sz="1400" b="1" dirty="0" err="1">
                <a:latin typeface="Courier New" charset="0"/>
                <a:cs typeface="Courier New" charset="0"/>
              </a:rPr>
              <a:t>fpIn</a:t>
            </a:r>
            <a:r>
              <a:rPr lang="en-US" sz="1400" b="1" dirty="0">
                <a:latin typeface="Courier New" charset="0"/>
                <a:cs typeface="Courier New" charset="0"/>
              </a:rPr>
              <a:t>);</a:t>
            </a:r>
          </a:p>
          <a:p>
            <a:pPr>
              <a:buFont typeface="Arial" charset="0"/>
              <a:buNone/>
            </a:pPr>
            <a:r>
              <a:rPr lang="en-US" sz="1400" b="1" dirty="0">
                <a:latin typeface="Courier New" charset="0"/>
                <a:cs typeface="Courier New" charset="0"/>
              </a:rPr>
              <a:t>	</a:t>
            </a:r>
            <a:r>
              <a:rPr lang="en-US" sz="1400" b="1" dirty="0" err="1">
                <a:latin typeface="Courier New" charset="0"/>
                <a:cs typeface="Courier New" charset="0"/>
              </a:rPr>
              <a:t>fclose</a:t>
            </a:r>
            <a:r>
              <a:rPr lang="en-US" sz="1400" b="1" dirty="0">
                <a:latin typeface="Courier New" charset="0"/>
                <a:cs typeface="Courier New" charset="0"/>
              </a:rPr>
              <a:t>(</a:t>
            </a:r>
            <a:r>
              <a:rPr lang="en-US" sz="1400" b="1" dirty="0" err="1">
                <a:latin typeface="Courier New" charset="0"/>
                <a:cs typeface="Courier New" charset="0"/>
              </a:rPr>
              <a:t>fpOut</a:t>
            </a:r>
            <a:r>
              <a:rPr lang="en-US" sz="1400" b="1" dirty="0">
                <a:latin typeface="Courier New" charset="0"/>
                <a:cs typeface="Courier New" charset="0"/>
              </a:rPr>
              <a:t>);</a:t>
            </a:r>
          </a:p>
          <a:p>
            <a:pPr>
              <a:buFont typeface="Arial" charset="0"/>
              <a:buNone/>
            </a:pPr>
            <a:endParaRPr lang="en-US" sz="1400" b="1" dirty="0">
              <a:latin typeface="Courier New" charset="0"/>
              <a:cs typeface="Courier New" charset="0"/>
            </a:endParaRP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return 0;</a:t>
            </a:r>
            <a:endParaRPr lang="en-US" sz="1400" b="1" dirty="0">
              <a:latin typeface="Courier New" charset="0"/>
              <a:cs typeface="Courier New" charset="0"/>
            </a:endParaRPr>
          </a:p>
          <a:p>
            <a:pPr>
              <a:buFont typeface="Arial" charset="0"/>
              <a:buNone/>
            </a:pPr>
            <a:r>
              <a:rPr lang="en-US" sz="1400" b="1" dirty="0">
                <a:latin typeface="Courier New" charset="0"/>
                <a:cs typeface="Courier New" charset="0"/>
              </a:rPr>
              <a:t>}</a:t>
            </a:r>
          </a:p>
          <a:p>
            <a:pPr>
              <a:buFont typeface="Arial" charset="0"/>
              <a:buNone/>
            </a:pPr>
            <a:endParaRPr lang="en-US" sz="1400" dirty="0">
              <a:latin typeface="Courier New" charset="0"/>
              <a:cs typeface="Courier New" charset="0"/>
            </a:endParaRPr>
          </a:p>
          <a:p>
            <a:pPr>
              <a:buFont typeface="Arial" charset="0"/>
              <a:buNone/>
            </a:pPr>
            <a:endParaRPr lang="en-US" sz="1400" dirty="0">
              <a:latin typeface="Courier New" charset="0"/>
              <a:cs typeface="Courier New" charset="0"/>
            </a:endParaRPr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EB3EFE2-0153-4AF5-A964-B8B705755B8F}" type="datetime1">
              <a:rPr lang="en-US" sz="1200" smtClean="0">
                <a:latin typeface="Garamond" charset="0"/>
              </a:rPr>
              <a:t>12/7/2019</a:t>
            </a:fld>
            <a:endParaRPr lang="en-US" sz="1200">
              <a:latin typeface="Garamond" charset="0"/>
            </a:endParaRPr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680E618-8352-E845-8B67-E52DE93860F0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31</a:t>
            </a:r>
          </a:p>
        </p:txBody>
      </p:sp>
    </p:spTree>
    <p:extLst>
      <p:ext uri="{BB962C8B-B14F-4D97-AF65-F5344CB8AC3E}">
        <p14:creationId xmlns:p14="http://schemas.microsoft.com/office/powerpoint/2010/main" val="1907112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Generic </a:t>
            </a:r>
            <a:r>
              <a:rPr lang="en-US" dirty="0">
                <a:latin typeface="Garamond" charset="0"/>
              </a:rPr>
              <a:t>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Three special I/O streams in C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stdin</a:t>
            </a:r>
            <a:r>
              <a:rPr lang="en-US">
                <a:latin typeface="Arial" charset="0"/>
              </a:rPr>
              <a:t>: standard input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stdout</a:t>
            </a:r>
            <a:r>
              <a:rPr lang="en-US">
                <a:latin typeface="Arial" charset="0"/>
              </a:rPr>
              <a:t>: standard output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stderr</a:t>
            </a:r>
            <a:r>
              <a:rPr lang="en-US">
                <a:latin typeface="Arial" charset="0"/>
              </a:rPr>
              <a:t>: standard error stream</a:t>
            </a:r>
          </a:p>
          <a:p>
            <a:pPr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>
                <a:latin typeface="Courier New" charset="0"/>
                <a:cs typeface="Courier New" charset="0"/>
              </a:rPr>
              <a:t>Hello\n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>
                <a:latin typeface="Courier New" charset="0"/>
                <a:cs typeface="Courier New" charset="0"/>
              </a:rPr>
              <a:t>) ==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fprintf(stdout, 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>
                <a:latin typeface="Courier New" charset="0"/>
                <a:cs typeface="Courier New" charset="0"/>
              </a:rPr>
              <a:t>Hello\n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scanf(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>
                <a:latin typeface="Courier New" charset="0"/>
                <a:cs typeface="Courier New" charset="0"/>
              </a:rPr>
              <a:t>%d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>
                <a:latin typeface="Courier New" charset="0"/>
                <a:cs typeface="Courier New" charset="0"/>
              </a:rPr>
              <a:t>, &amp;x) ==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fscanf(stdin, 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>
                <a:latin typeface="Courier New" charset="0"/>
                <a:cs typeface="Courier New" charset="0"/>
              </a:rPr>
              <a:t>%d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>
                <a:latin typeface="Courier New" charset="0"/>
                <a:cs typeface="Courier New" charset="0"/>
              </a:rPr>
              <a:t>, &amp;x);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cs typeface="Courier New" charset="0"/>
              </a:rPr>
              <a:t>Can write generic functions that deal either with specific file or standard input/output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B2D2BB7-1121-4AB2-8F2A-8F5A215189F2}" type="datetime1">
              <a:rPr lang="en-US" smtClean="0">
                <a:latin typeface="Garamond" charset="0"/>
              </a:rPr>
              <a:t>12/7/2019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DCD016F-B84D-D846-96CA-33B40BE22D67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986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</a:rPr>
              <a:t>File i/o function calls: unformatted I/O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fwrite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200" i="1" dirty="0">
                <a:ea typeface="+mn-ea"/>
              </a:rPr>
              <a:t>pointer, element size, # elements, </a:t>
            </a:r>
            <a:r>
              <a:rPr lang="en-US" sz="2200" i="1" dirty="0" err="1">
                <a:ea typeface="+mn-ea"/>
              </a:rPr>
              <a:t>file_handle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Arial" charset="0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fread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200" i="1" dirty="0">
                <a:ea typeface="+mn-ea"/>
              </a:rPr>
              <a:t>pointer, element size, # elements, </a:t>
            </a:r>
            <a:r>
              <a:rPr lang="en-US" sz="2200" i="1" dirty="0" err="1">
                <a:ea typeface="+mn-ea"/>
              </a:rPr>
              <a:t>file_handle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i="1" dirty="0">
                <a:ea typeface="+mn-ea"/>
                <a:cs typeface="Courier New" pitchFamily="49" charset="0"/>
              </a:rPr>
              <a:t>pointer: </a:t>
            </a:r>
            <a:r>
              <a:rPr lang="en-US" dirty="0">
                <a:ea typeface="+mn-ea"/>
                <a:cs typeface="Courier New" pitchFamily="49" charset="0"/>
              </a:rPr>
              <a:t>address of data to be read/written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cs typeface="Courier New" pitchFamily="49" charset="0"/>
              </a:rPr>
              <a:t>Typically an array, although can be scalar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i="1" dirty="0">
                <a:ea typeface="+mn-ea"/>
                <a:cs typeface="Courier New" pitchFamily="49" charset="0"/>
              </a:rPr>
              <a:t>element size:</a:t>
            </a:r>
            <a:r>
              <a:rPr lang="en-US" dirty="0">
                <a:ea typeface="+mn-ea"/>
                <a:cs typeface="Courier New" pitchFamily="49" charset="0"/>
              </a:rPr>
              <a:t> Size of each element in array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i="1" dirty="0">
                <a:ea typeface="+mn-ea"/>
                <a:cs typeface="Courier New" pitchFamily="49" charset="0"/>
              </a:rPr>
              <a:t># elements:</a:t>
            </a:r>
            <a:r>
              <a:rPr lang="en-US" dirty="0">
                <a:ea typeface="+mn-ea"/>
                <a:cs typeface="Courier New" pitchFamily="49" charset="0"/>
              </a:rPr>
              <a:t> Number of elements in array</a:t>
            </a:r>
            <a:endParaRPr lang="en-US" i="1" dirty="0"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i="1" dirty="0" err="1">
                <a:ea typeface="+mn-ea"/>
                <a:cs typeface="Courier New" pitchFamily="49" charset="0"/>
              </a:rPr>
              <a:t>file_handle</a:t>
            </a:r>
            <a:r>
              <a:rPr lang="en-US" i="1" dirty="0">
                <a:ea typeface="+mn-ea"/>
                <a:cs typeface="Courier New" pitchFamily="49" charset="0"/>
              </a:rPr>
              <a:t>:</a:t>
            </a:r>
            <a:r>
              <a:rPr lang="en-US" dirty="0">
                <a:ea typeface="+mn-ea"/>
                <a:cs typeface="Courier New" pitchFamily="49" charset="0"/>
              </a:rPr>
              <a:t> is address returned by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Courier New" pitchFamily="49" charset="0"/>
              </a:rPr>
              <a:t>Returns # of elements actually read/written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cs typeface="Courier New" pitchFamily="49" charset="0"/>
              </a:rPr>
              <a:t>If &lt; # elements requested, either error or EOF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503E764-E7AE-430A-96FE-C2B11CD34D06}" type="datetime1">
              <a:rPr lang="en-US" smtClean="0">
                <a:latin typeface="Garamond" charset="0"/>
              </a:rPr>
              <a:t>12/7/2019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E1029C0-4DF7-B946-A6BF-9D4F0622BA0C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31</a:t>
            </a:r>
          </a:p>
        </p:txBody>
      </p:sp>
    </p:spTree>
    <p:extLst>
      <p:ext uri="{BB962C8B-B14F-4D97-AF65-F5344CB8AC3E}">
        <p14:creationId xmlns:p14="http://schemas.microsoft.com/office/powerpoint/2010/main" val="20191768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Unformatted I/O (cont.)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One benefit—ability to read/write entire array at once</a:t>
            </a:r>
          </a:p>
          <a:p>
            <a:r>
              <a:rPr lang="en-US">
                <a:latin typeface="Arial" charset="0"/>
              </a:rPr>
              <a:t>For example:</a:t>
            </a:r>
          </a:p>
          <a:p>
            <a:pPr lvl="1"/>
            <a:r>
              <a:rPr lang="en-US">
                <a:latin typeface="Arial" charset="0"/>
              </a:rPr>
              <a:t>Given int x[100];</a:t>
            </a:r>
          </a:p>
          <a:p>
            <a:pPr lvl="1"/>
            <a:r>
              <a:rPr lang="en-US">
                <a:latin typeface="Arial" charset="0"/>
              </a:rPr>
              <a:t>Can read array from file pointed to by fp:</a:t>
            </a:r>
          </a:p>
          <a:p>
            <a:pPr lvl="2"/>
            <a:r>
              <a:rPr lang="en-US">
                <a:latin typeface="Courier New" charset="0"/>
                <a:cs typeface="Courier New" charset="0"/>
              </a:rPr>
              <a:t>n = fread(x, sizeof(int), 100, fp);</a:t>
            </a:r>
          </a:p>
          <a:p>
            <a:pPr lvl="3"/>
            <a:r>
              <a:rPr lang="en-US">
                <a:latin typeface="Arial" charset="0"/>
              </a:rPr>
              <a:t>n should equal 100</a:t>
            </a:r>
          </a:p>
          <a:p>
            <a:pPr lvl="1"/>
            <a:r>
              <a:rPr lang="en-US">
                <a:latin typeface="Arial" charset="0"/>
              </a:rPr>
              <a:t>Can write array to file pointed to by fp:</a:t>
            </a:r>
          </a:p>
          <a:p>
            <a:pPr lvl="2"/>
            <a:r>
              <a:rPr lang="en-US">
                <a:latin typeface="Courier New" charset="0"/>
                <a:cs typeface="Courier New" charset="0"/>
              </a:rPr>
              <a:t>fwrite(x, sizeof(int), 100, fp);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ECB35C7-7A6B-46CE-95CA-A6CB6809CE1D}" type="datetime1">
              <a:rPr lang="en-US" smtClean="0">
                <a:latin typeface="Garamond" charset="0"/>
              </a:rPr>
              <a:t>12/7/2019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CD3ABE8-2D96-F248-A14E-8C2B6D2B78FD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422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End of file/error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Two ways to check for end of file: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Text files: Check if </a:t>
            </a:r>
            <a:r>
              <a:rPr lang="en-US" sz="2400" dirty="0" err="1">
                <a:latin typeface="Courier New" charset="0"/>
                <a:cs typeface="Courier New" charset="0"/>
              </a:rPr>
              <a:t>fscanf</a:t>
            </a:r>
            <a:r>
              <a:rPr lang="en-US" sz="2400" dirty="0">
                <a:latin typeface="Courier New" charset="0"/>
                <a:cs typeface="Courier New" charset="0"/>
              </a:rPr>
              <a:t>() == EOF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" charset="0"/>
                <a:cs typeface="Courier New" charset="0"/>
              </a:rPr>
              <a:t>More common: do </a:t>
            </a:r>
            <a:r>
              <a:rPr lang="en-US" sz="2000" dirty="0" err="1">
                <a:latin typeface="Arial" charset="0"/>
                <a:cs typeface="Courier New" charset="0"/>
              </a:rPr>
              <a:t>fscanf</a:t>
            </a:r>
            <a:r>
              <a:rPr lang="en-US" sz="2000" dirty="0">
                <a:latin typeface="Arial" charset="0"/>
                <a:cs typeface="Courier New" charset="0"/>
              </a:rPr>
              <a:t>() as part of loop condition, and continue while EOF not reached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" charset="0"/>
                <a:cs typeface="Courier New" charset="0"/>
              </a:rPr>
              <a:t>e.g. </a:t>
            </a:r>
            <a:r>
              <a:rPr lang="en-US" sz="2000" dirty="0">
                <a:latin typeface="Courier New" charset="0"/>
                <a:cs typeface="Courier New" charset="0"/>
              </a:rPr>
              <a:t>while (</a:t>
            </a:r>
            <a:r>
              <a:rPr lang="en-US" sz="2000" dirty="0" err="1">
                <a:latin typeface="Courier New" charset="0"/>
                <a:cs typeface="Courier New" charset="0"/>
              </a:rPr>
              <a:t>fscanf</a:t>
            </a:r>
            <a:r>
              <a:rPr lang="en-US" sz="2000" dirty="0">
                <a:latin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 New" charset="0"/>
                <a:cs typeface="Courier New" charset="0"/>
              </a:rPr>
              <a:t>fp</a:t>
            </a:r>
            <a:r>
              <a:rPr lang="en-US" sz="2000" dirty="0">
                <a:latin typeface="Courier New" charset="0"/>
                <a:cs typeface="Courier New" charset="0"/>
              </a:rPr>
              <a:t>, </a:t>
            </a:r>
            <a:r>
              <a:rPr lang="ja-JP" altLang="en-US" sz="2000" dirty="0">
                <a:latin typeface="Courier New" charset="0"/>
                <a:cs typeface="Courier New" charset="0"/>
              </a:rPr>
              <a:t>“</a:t>
            </a:r>
            <a:r>
              <a:rPr lang="en-US" sz="2000" dirty="0">
                <a:latin typeface="Courier New" charset="0"/>
                <a:cs typeface="Courier New" charset="0"/>
              </a:rPr>
              <a:t>%d</a:t>
            </a:r>
            <a:r>
              <a:rPr lang="ja-JP" altLang="en-US" sz="2000" dirty="0">
                <a:latin typeface="Courier New" charset="0"/>
                <a:cs typeface="Courier New" charset="0"/>
              </a:rPr>
              <a:t>”</a:t>
            </a:r>
            <a:r>
              <a:rPr lang="en-US" sz="2000" dirty="0">
                <a:latin typeface="Courier New" charset="0"/>
                <a:cs typeface="Courier New" charset="0"/>
              </a:rPr>
              <a:t>, &amp;y) != EOF)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Binary files: </a:t>
            </a:r>
            <a:r>
              <a:rPr lang="en-US" sz="2400" dirty="0" err="1">
                <a:latin typeface="Courier New" charset="0"/>
                <a:cs typeface="Courier New" charset="0"/>
              </a:rPr>
              <a:t>feof</a:t>
            </a:r>
            <a:r>
              <a:rPr lang="en-US" sz="2400" dirty="0">
                <a:latin typeface="Courier New" charset="0"/>
                <a:cs typeface="Courier New" charset="0"/>
              </a:rPr>
              <a:t>(</a:t>
            </a:r>
            <a:r>
              <a:rPr lang="en-US" sz="2400" i="1" dirty="0" err="1">
                <a:latin typeface="Courier New" charset="0"/>
                <a:cs typeface="Courier New" charset="0"/>
              </a:rPr>
              <a:t>file_handle</a:t>
            </a:r>
            <a:r>
              <a:rPr lang="en-US" sz="2400" i="1" dirty="0">
                <a:latin typeface="Courier New" charset="0"/>
                <a:cs typeface="Courier New" charset="0"/>
              </a:rPr>
              <a:t>);</a:t>
            </a:r>
            <a:endParaRPr lang="en-US" sz="2400" dirty="0">
              <a:latin typeface="Arial" charset="0"/>
              <a:cs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  <a:cs typeface="Courier New" charset="0"/>
              </a:rPr>
              <a:t>Note: both functions indicate EOF after failed read operation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  <a:cs typeface="Courier New" charset="0"/>
              </a:rPr>
              <a:t>Must try to read data and discover that there’s nothing to read before testing for EOF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  <a:cs typeface="Courier New" charset="0"/>
              </a:rPr>
              <a:t>Checking for error (binary only): </a:t>
            </a:r>
            <a:r>
              <a:rPr lang="en-US" sz="2800" dirty="0" err="1">
                <a:latin typeface="Courier New" charset="0"/>
                <a:cs typeface="Courier New" charset="0"/>
              </a:rPr>
              <a:t>ferror</a:t>
            </a:r>
            <a:r>
              <a:rPr lang="en-US" sz="2800" dirty="0">
                <a:latin typeface="Courier New" charset="0"/>
                <a:cs typeface="Courier New" charset="0"/>
              </a:rPr>
              <a:t>(</a:t>
            </a:r>
            <a:r>
              <a:rPr lang="en-US" sz="2800" dirty="0" err="1">
                <a:latin typeface="Courier New" charset="0"/>
                <a:cs typeface="Courier New" charset="0"/>
              </a:rPr>
              <a:t>file_handle</a:t>
            </a:r>
            <a:r>
              <a:rPr lang="en-US" sz="2800" dirty="0">
                <a:latin typeface="Courier New" charset="0"/>
                <a:cs typeface="Courier New" charset="0"/>
              </a:rPr>
              <a:t>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496C853-FD7E-4F57-8381-927AA25B2557}" type="datetime1">
              <a:rPr lang="en-US" smtClean="0">
                <a:latin typeface="Garamond" charset="0"/>
              </a:rPr>
              <a:t>12/7/2019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37DBB6D-4763-CB4F-9929-3EB97B34363E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85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Next time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Character and line I</a:t>
            </a:r>
            <a:r>
              <a:rPr lang="en-US" sz="2800">
                <a:latin typeface="Arial" charset="0"/>
              </a:rPr>
              <a:t>/O</a:t>
            </a:r>
            <a:endParaRPr lang="en-US" dirty="0">
              <a:latin typeface="Arial" charset="0"/>
            </a:endParaRPr>
          </a:p>
          <a:p>
            <a:pPr lvl="2">
              <a:defRPr/>
            </a:pPr>
            <a:endParaRPr lang="en-US" sz="2000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endParaRPr lang="en-US" sz="2000" dirty="0">
              <a:latin typeface="Arial" charset="0"/>
            </a:endParaRPr>
          </a:p>
        </p:txBody>
      </p:sp>
      <p:sp>
        <p:nvSpPr>
          <p:cNvPr id="2355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fld id="{058A6417-9D1A-4CF8-8DA1-8F4AA6C22D53}" type="datetime1">
              <a:rPr lang="en-US" sz="1200" smtClean="0"/>
              <a:t>12/7/2019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31</a:t>
            </a:r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fld id="{843FFED0-5613-D747-AC8F-CF84A7339BF4}" type="slidenum">
              <a:rPr lang="en-US" sz="1200"/>
              <a:pPr eaLnBrk="0" hangingPunct="0"/>
              <a:t>18</a:t>
            </a:fld>
            <a:endParaRPr lang="en-US"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Today’s class</a:t>
            </a:r>
          </a:p>
          <a:p>
            <a:pPr lvl="1"/>
            <a:r>
              <a:rPr lang="en-US" dirty="0"/>
              <a:t>File I/O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D61248C-ECCE-4C51-B1C9-B5048DA04DB9}" type="datetime1">
              <a:rPr lang="en-US" sz="1200" smtClean="0"/>
              <a:t>12/7/2019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ECE Application Programming: Lecture 31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B20B38-DAD4-524E-BA8C-1CAA6086D639}" type="slidenum">
              <a:rPr lang="en-US" sz="1200" smtClean="0"/>
              <a:pPr/>
              <a:t>2</a:t>
            </a:fld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information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Files commonly used for input/output</a:t>
            </a:r>
          </a:p>
          <a:p>
            <a:r>
              <a:rPr lang="en-US" dirty="0"/>
              <a:t>Interface uses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FILE</a:t>
            </a:r>
            <a:r>
              <a:rPr lang="en-US" dirty="0"/>
              <a:t> pointers</a:t>
            </a:r>
          </a:p>
          <a:p>
            <a:pPr lvl="1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FILE</a:t>
            </a:r>
            <a:r>
              <a:rPr lang="en-US" dirty="0"/>
              <a:t> type defined in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stdio.h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lvl="1"/>
            <a:r>
              <a:rPr lang="en-US" dirty="0"/>
              <a:t>Allows access to necessary file characteristics</a:t>
            </a:r>
          </a:p>
          <a:p>
            <a:r>
              <a:rPr lang="en-US" dirty="0"/>
              <a:t>File characteristics include:</a:t>
            </a:r>
          </a:p>
          <a:p>
            <a:pPr lvl="1"/>
            <a:r>
              <a:rPr lang="en-US" dirty="0"/>
              <a:t>Name—for example</a:t>
            </a:r>
            <a:br>
              <a:rPr lang="en-US" dirty="0"/>
            </a:b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z:\Visual Studio 2010\Projects\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fileio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\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fileio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\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myinput.txt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pPr lvl="1"/>
            <a:r>
              <a:rPr lang="en-US" dirty="0"/>
              <a:t>Read/write permission</a:t>
            </a:r>
          </a:p>
          <a:p>
            <a:pPr lvl="1"/>
            <a:r>
              <a:rPr lang="en-US" dirty="0"/>
              <a:t>Type (binary or ASCII text)</a:t>
            </a:r>
          </a:p>
          <a:p>
            <a:pPr lvl="1"/>
            <a:r>
              <a:rPr lang="en-US" dirty="0"/>
              <a:t>Access (security; single/multiple user)</a:t>
            </a:r>
          </a:p>
          <a:p>
            <a:pPr lvl="1"/>
            <a:r>
              <a:rPr lang="en-US" dirty="0"/>
              <a:t>Position in file</a:t>
            </a:r>
          </a:p>
          <a:p>
            <a:r>
              <a:rPr lang="en-US" dirty="0"/>
              <a:t>Programmer doesn’t have to account for this info</a:t>
            </a:r>
          </a:p>
          <a:p>
            <a:endParaRPr lang="en-US" dirty="0"/>
          </a:p>
        </p:txBody>
      </p:sp>
      <p:sp>
        <p:nvSpPr>
          <p:cNvPr id="204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5432261-C17C-478E-9F74-11D96FBC8D3F}" type="datetime1">
              <a:rPr lang="en-US" sz="1200" smtClean="0">
                <a:latin typeface="Garamond" charset="0"/>
              </a:rPr>
              <a:t>12/7/2019</a:t>
            </a:fld>
            <a:endParaRPr lang="en-US" sz="1200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ECE Application Programming: Lecture 31</a:t>
            </a:r>
            <a:endParaRPr lang="en-US" altLang="en-US" dirty="0"/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8A74E93-B767-E944-A8C3-0DD04F594E3F}" type="slidenum">
              <a:rPr lang="en-US" sz="1200" smtClean="0">
                <a:latin typeface="Garamond" charset="0"/>
                <a:ea typeface="Garamond" charset="0"/>
                <a:cs typeface="Garamond" charset="0"/>
              </a:rPr>
              <a:pPr/>
              <a:t>3</a:t>
            </a:fld>
            <a:endParaRPr lang="en-US" sz="1200" dirty="0">
              <a:latin typeface="Garamond" charset="0"/>
              <a:ea typeface="Garamond" charset="0"/>
              <a:cs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413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file I/O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reading/writing file, program must gain access to file</a:t>
            </a:r>
          </a:p>
          <a:p>
            <a:pPr lvl="1"/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fopen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()</a:t>
            </a:r>
            <a:r>
              <a:rPr lang="en-US" dirty="0"/>
              <a:t> function used to open file</a:t>
            </a:r>
          </a:p>
          <a:p>
            <a:pPr lvl="1"/>
            <a:r>
              <a:rPr lang="en-US" dirty="0"/>
              <a:t>Returns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FILE *</a:t>
            </a:r>
            <a:r>
              <a:rPr lang="en-US" dirty="0"/>
              <a:t> if successful,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NULL</a:t>
            </a:r>
            <a:r>
              <a:rPr lang="en-US" dirty="0"/>
              <a:t> otherwise</a:t>
            </a:r>
          </a:p>
          <a:p>
            <a:r>
              <a:rPr lang="en-US" dirty="0"/>
              <a:t>When done with file, program should close it</a:t>
            </a:r>
          </a:p>
          <a:p>
            <a:pPr lvl="1"/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fclose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()</a:t>
            </a:r>
            <a:r>
              <a:rPr lang="en-US" dirty="0"/>
              <a:t> function used to close file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CA3B-89C1-404C-8BB6-BE5A355ECE69}" type="datetime1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D0AC-E4C5-8D4A-A8DE-DF5F74D2523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610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2788"/>
          </a:xfrm>
        </p:spPr>
        <p:txBody>
          <a:bodyPr/>
          <a:lstStyle/>
          <a:p>
            <a:r>
              <a:rPr lang="en-US" dirty="0" err="1">
                <a:latin typeface="Garamond" charset="0"/>
              </a:rPr>
              <a:t>fopen</a:t>
            </a:r>
            <a:r>
              <a:rPr lang="en-US" dirty="0">
                <a:latin typeface="Garamond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54102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FILE *</a:t>
            </a:r>
            <a:r>
              <a:rPr lang="en-US" b="1" dirty="0" err="1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(char *</a:t>
            </a:r>
            <a:r>
              <a:rPr lang="en-US" b="1" i="1" dirty="0" err="1">
                <a:solidFill>
                  <a:srgbClr val="FF0000"/>
                </a:solidFill>
                <a:ea typeface="+mn-ea"/>
                <a:cs typeface="+mn-cs"/>
              </a:rPr>
              <a:t>fname</a:t>
            </a:r>
            <a:r>
              <a:rPr lang="en-US" b="1" dirty="0">
                <a:ea typeface="+mn-ea"/>
                <a:cs typeface="+mn-cs"/>
              </a:rPr>
              <a:t>,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char *</a:t>
            </a:r>
            <a:r>
              <a:rPr lang="en-US" b="1" i="1" dirty="0" err="1">
                <a:solidFill>
                  <a:srgbClr val="0000FF"/>
                </a:solidFill>
                <a:ea typeface="+mn-ea"/>
                <a:cs typeface="+mn-cs"/>
              </a:rPr>
              <a:t>faccess</a:t>
            </a: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i="1" dirty="0" err="1">
                <a:solidFill>
                  <a:srgbClr val="FF0000"/>
                </a:solidFill>
                <a:ea typeface="+mn-ea"/>
                <a:cs typeface="Courier New" pitchFamily="49" charset="0"/>
              </a:rPr>
              <a:t>f</a:t>
            </a:r>
            <a:r>
              <a:rPr lang="en-US" i="1" dirty="0" err="1">
                <a:solidFill>
                  <a:srgbClr val="FF0000"/>
                </a:solidFill>
                <a:ea typeface="+mn-ea"/>
                <a:cs typeface="+mn-cs"/>
              </a:rPr>
              <a:t>name</a:t>
            </a:r>
            <a:r>
              <a:rPr lang="en-US" dirty="0">
                <a:ea typeface="+mn-ea"/>
                <a:cs typeface="+mn-cs"/>
              </a:rPr>
              <a:t>: name of file (e.g.,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"f1.txt"</a:t>
            </a:r>
            <a:r>
              <a:rPr lang="en-US" dirty="0">
                <a:ea typeface="+mn-ea"/>
                <a:cs typeface="+mn-cs"/>
              </a:rPr>
              <a:t>)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Name may require full path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i="1" dirty="0" err="1">
                <a:solidFill>
                  <a:srgbClr val="0000FF"/>
                </a:solidFill>
                <a:ea typeface="+mn-ea"/>
                <a:cs typeface="+mn-cs"/>
              </a:rPr>
              <a:t>faccess</a:t>
            </a:r>
            <a:r>
              <a:rPr lang="en-US" dirty="0">
                <a:ea typeface="+mn-ea"/>
                <a:cs typeface="+mn-cs"/>
              </a:rPr>
              <a:t>: string providing 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/>
              <a:t>First char: access mode </a:t>
            </a:r>
          </a:p>
          <a:p>
            <a:pPr marL="344487" lvl="1" indent="0" fontAlgn="auto">
              <a:spcAft>
                <a:spcPts val="0"/>
              </a:spcAft>
              <a:buNone/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r/w/a</a:t>
            </a:r>
            <a:r>
              <a:rPr lang="en-US" b="1" dirty="0">
                <a:solidFill>
                  <a:srgbClr val="0000FF"/>
                </a:solidFill>
              </a:rPr>
              <a:t> (read/write/append) </a:t>
            </a:r>
          </a:p>
          <a:p>
            <a:pPr lvl="2"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/>
              <a:t>Write starts at beginning of file, append starts at end</a:t>
            </a:r>
          </a:p>
          <a:p>
            <a:pPr lvl="2"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/>
              <a:t>Either write or append creates new file if none exists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/>
              <a:t>Additional (optional) char: file type</a:t>
            </a:r>
          </a:p>
          <a:p>
            <a:pPr marL="344487" lvl="1" indent="0" fontAlgn="auto">
              <a:spcAft>
                <a:spcPts val="0"/>
              </a:spcAft>
              <a:buNone/>
              <a:defRPr/>
            </a:pPr>
            <a:r>
              <a:rPr lang="en-US" dirty="0"/>
              <a:t>	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b/t</a:t>
            </a:r>
            <a:r>
              <a:rPr lang="en-US" b="1" dirty="0">
                <a:solidFill>
                  <a:srgbClr val="0000FF"/>
                </a:solidFill>
              </a:rPr>
              <a:t> (binary/text)</a:t>
            </a:r>
          </a:p>
          <a:p>
            <a:pPr lvl="2"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/>
              <a:t>Text files are human readable (default--don’t need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en-US" dirty="0"/>
              <a:t>)</a:t>
            </a:r>
          </a:p>
          <a:p>
            <a:pPr lvl="2"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/>
              <a:t>Binary files are just raw bytes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/>
              <a:t>Valid access strings: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"r"</a:t>
            </a:r>
            <a:r>
              <a:rPr lang="en-US" dirty="0"/>
              <a:t>,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"w"</a:t>
            </a:r>
            <a:r>
              <a:rPr lang="en-US" dirty="0"/>
              <a:t>,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"a"</a:t>
            </a:r>
            <a:r>
              <a:rPr lang="en-US" dirty="0"/>
              <a:t>,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rb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dirty="0"/>
              <a:t>,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wb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dirty="0"/>
              <a:t>,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"ab"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EBFCFB8-5D99-4951-8397-B2D056C897BE}" type="datetime1">
              <a:rPr lang="en-US" sz="1200" smtClean="0">
                <a:latin typeface="Garamond" charset="0"/>
              </a:rPr>
              <a:t>12/7/2019</a:t>
            </a:fld>
            <a:endParaRPr lang="en-US" sz="1200">
              <a:latin typeface="Garamond" charset="0"/>
            </a:endParaRP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5CF5DFF-6B4E-3C41-A536-0F1F4C3E264A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31</a:t>
            </a:r>
          </a:p>
        </p:txBody>
      </p:sp>
    </p:spTree>
    <p:extLst>
      <p:ext uri="{BB962C8B-B14F-4D97-AF65-F5344CB8AC3E}">
        <p14:creationId xmlns:p14="http://schemas.microsoft.com/office/powerpoint/2010/main" val="2552098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fopen</a:t>
            </a:r>
            <a:r>
              <a:rPr lang="en-US" dirty="0"/>
              <a:t>()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7925"/>
          </a:xfrm>
        </p:spPr>
        <p:txBody>
          <a:bodyPr>
            <a:normAutofit/>
          </a:bodyPr>
          <a:lstStyle/>
          <a:p>
            <a:r>
              <a:rPr lang="en-US" dirty="0"/>
              <a:t>If successful,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fopen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()</a:t>
            </a:r>
            <a:r>
              <a:rPr lang="en-US" dirty="0"/>
              <a:t> returns valid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FILE *</a:t>
            </a:r>
            <a:r>
              <a:rPr lang="en-US" dirty="0"/>
              <a:t> to be used with file read/write functions</a:t>
            </a:r>
          </a:p>
          <a:p>
            <a:r>
              <a:rPr lang="en-US" dirty="0"/>
              <a:t>If unsuccessful,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fopen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()</a:t>
            </a:r>
            <a:r>
              <a:rPr lang="en-US" dirty="0"/>
              <a:t> returns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NULL</a:t>
            </a:r>
          </a:p>
          <a:p>
            <a:pPr lvl="1"/>
            <a:r>
              <a:rPr lang="en-US" dirty="0"/>
              <a:t>Test this error condition to ensure file opened</a:t>
            </a:r>
          </a:p>
          <a:p>
            <a:pPr lvl="1"/>
            <a:r>
              <a:rPr lang="en-US" dirty="0"/>
              <a:t>Why might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fopen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()</a:t>
            </a:r>
            <a:r>
              <a:rPr lang="en-US" dirty="0"/>
              <a:t> be unsuccessful?</a:t>
            </a:r>
          </a:p>
          <a:p>
            <a:pPr lvl="2"/>
            <a:r>
              <a:rPr lang="en-US" dirty="0"/>
              <a:t>Try to open input file that doesn’t exist</a:t>
            </a:r>
          </a:p>
          <a:p>
            <a:pPr lvl="2"/>
            <a:r>
              <a:rPr lang="en-US" dirty="0"/>
              <a:t>Try to open read-only file for writing</a:t>
            </a:r>
          </a:p>
          <a:p>
            <a:pPr lvl="2"/>
            <a:r>
              <a:rPr lang="en-US" dirty="0"/>
              <a:t>Try to open file that’s locked by another application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75221-0A71-4715-A12F-C691D8E9D8E0}" type="datetime1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D0AC-E4C5-8D4A-A8DE-DF5F74D2523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61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fopen</a:t>
            </a:r>
            <a:r>
              <a:rPr lang="en-US" dirty="0"/>
              <a:t>()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FILE *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fp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fp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fopen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("in1.txt", "r");</a:t>
            </a: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if 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fp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== NULL)</a:t>
            </a: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("Couldn’t open file\n");</a:t>
            </a: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else {</a:t>
            </a: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…	// FILE * is valid</a:t>
            </a: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	// Continue with program</a:t>
            </a: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3DE3-9452-4BB2-9E9C-2B601B83C0E8}" type="datetime1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D0AC-E4C5-8D4A-A8DE-DF5F74D2523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3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File i/o function calls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b="1" dirty="0" err="1">
                <a:latin typeface="Courier New" charset="0"/>
                <a:cs typeface="Courier New" charset="0"/>
              </a:rPr>
              <a:t>fclose</a:t>
            </a:r>
            <a:r>
              <a:rPr lang="en-US" b="1" dirty="0">
                <a:latin typeface="Arial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FILE *</a:t>
            </a:r>
            <a:r>
              <a:rPr lang="en-US" b="1" i="1" dirty="0" err="1">
                <a:solidFill>
                  <a:srgbClr val="0000FF"/>
                </a:solidFill>
                <a:latin typeface="Arial" charset="0"/>
              </a:rPr>
              <a:t>file_handle</a:t>
            </a:r>
            <a:r>
              <a:rPr lang="en-US" b="1" dirty="0">
                <a:latin typeface="Arial" charset="0"/>
              </a:rPr>
              <a:t>)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Closes a file</a:t>
            </a:r>
          </a:p>
          <a:p>
            <a:pPr lvl="1"/>
            <a:r>
              <a:rPr lang="en-US" dirty="0">
                <a:latin typeface="Arial" charset="0"/>
              </a:rPr>
              <a:t>Argument is address returned by </a:t>
            </a:r>
            <a:r>
              <a:rPr lang="en-US" b="1" dirty="0" err="1">
                <a:latin typeface="Courier New" charset="0"/>
                <a:cs typeface="Courier New" charset="0"/>
              </a:rPr>
              <a:t>fopen</a:t>
            </a:r>
            <a:r>
              <a:rPr lang="en-US" b="1" dirty="0">
                <a:latin typeface="Courier New" charset="0"/>
                <a:cs typeface="Courier New" charset="0"/>
              </a:rPr>
              <a:t>()</a:t>
            </a:r>
          </a:p>
          <a:p>
            <a:pPr marL="344487" lvl="1" indent="0">
              <a:buNone/>
            </a:pPr>
            <a:r>
              <a:rPr lang="en-US" b="1" dirty="0" err="1">
                <a:latin typeface="Courier New" charset="0"/>
                <a:cs typeface="Courier New" charset="0"/>
              </a:rPr>
              <a:t>fclose</a:t>
            </a:r>
            <a:r>
              <a:rPr lang="en-US" b="1" dirty="0">
                <a:latin typeface="Courier New" charset="0"/>
                <a:cs typeface="Courier New" charset="0"/>
              </a:rPr>
              <a:t>(</a:t>
            </a:r>
            <a:r>
              <a:rPr lang="en-US" b="1" dirty="0" err="1">
                <a:latin typeface="Courier New" charset="0"/>
                <a:cs typeface="Courier New" charset="0"/>
              </a:rPr>
              <a:t>fp</a:t>
            </a:r>
            <a:r>
              <a:rPr lang="en-US" b="1" dirty="0">
                <a:latin typeface="Courier New" charset="0"/>
                <a:cs typeface="Courier New" charset="0"/>
              </a:rPr>
              <a:t>);</a:t>
            </a:r>
          </a:p>
          <a:p>
            <a:r>
              <a:rPr lang="en-US" dirty="0">
                <a:latin typeface="Arial" charset="0"/>
              </a:rPr>
              <a:t>Recommended for input files</a:t>
            </a:r>
          </a:p>
          <a:p>
            <a:r>
              <a:rPr lang="en-US" dirty="0">
                <a:latin typeface="Arial" charset="0"/>
              </a:rPr>
              <a:t>Required for output files </a:t>
            </a:r>
          </a:p>
          <a:p>
            <a:pPr lvl="1"/>
            <a:r>
              <a:rPr lang="en-US" dirty="0">
                <a:latin typeface="Arial" charset="0"/>
              </a:rPr>
              <a:t>OS often doesn’t write last bit of file to disk until file is closed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BF1921-43B4-41BE-AEC1-359336031CAF}" type="datetime1">
              <a:rPr lang="en-US" sz="1200" smtClean="0">
                <a:latin typeface="Garamond" charset="0"/>
              </a:rPr>
              <a:t>12/7/2019</a:t>
            </a:fld>
            <a:endParaRPr lang="en-US" sz="1200">
              <a:latin typeface="Garamond" charset="0"/>
            </a:endParaRP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594AEFE-46D6-BF41-8074-5180971B1211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31</a:t>
            </a:r>
          </a:p>
        </p:txBody>
      </p:sp>
    </p:spTree>
    <p:extLst>
      <p:ext uri="{BB962C8B-B14F-4D97-AF65-F5344CB8AC3E}">
        <p14:creationId xmlns:p14="http://schemas.microsoft.com/office/powerpoint/2010/main" val="1554732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of basic file function 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Font typeface="Wingdings" pitchFamily="2" charset="2"/>
              <a:buNone/>
              <a:tabLst>
                <a:tab pos="457200" algn="l"/>
                <a:tab pos="685800" algn="l"/>
              </a:tabLst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FILE *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// Open text file for reading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("in.txt", "r");	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if (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== NULL) {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("Error: could not open in.txt");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	return 0;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...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// CODE TO EXECUTE IF FILE OPENS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...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fclose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);		// Close file when done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return 0;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8FEAF95-FE79-4B5E-981D-89EADA9CF692}" type="datetime1">
              <a:rPr lang="en-US" sz="1200" smtClean="0">
                <a:latin typeface="Garamond" charset="0"/>
              </a:rPr>
              <a:t>12/7/2019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31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5DD7AA4-AE9B-0E45-B0AC-0044A3255C29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112779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8856</TotalTime>
  <Words>1541</Words>
  <Application>Microsoft Office PowerPoint</Application>
  <PresentationFormat>On-screen Show (4:3)</PresentationFormat>
  <Paragraphs>234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Courier New</vt:lpstr>
      <vt:lpstr>Garamond</vt:lpstr>
      <vt:lpstr>Wingdings</vt:lpstr>
      <vt:lpstr>Edge</vt:lpstr>
      <vt:lpstr>EECE.2160 ECE Application Programming</vt:lpstr>
      <vt:lpstr>Lecture outline</vt:lpstr>
      <vt:lpstr>File information</vt:lpstr>
      <vt:lpstr>Basic file I/O functions</vt:lpstr>
      <vt:lpstr>fopen()</vt:lpstr>
      <vt:lpstr>fopen() (continued)</vt:lpstr>
      <vt:lpstr>fopen() example</vt:lpstr>
      <vt:lpstr>File i/o function calls</vt:lpstr>
      <vt:lpstr>Example of basic file function usage</vt:lpstr>
      <vt:lpstr>File i/o function calls: formatted I/O</vt:lpstr>
      <vt:lpstr>Example: File I/O</vt:lpstr>
      <vt:lpstr>The program (part 1)</vt:lpstr>
      <vt:lpstr>The program (part 2)</vt:lpstr>
      <vt:lpstr>Generic I/O</vt:lpstr>
      <vt:lpstr>File i/o function calls: unformatted I/O</vt:lpstr>
      <vt:lpstr>Unformatted I/O (cont.)</vt:lpstr>
      <vt:lpstr>End of file/error</vt:lpstr>
      <vt:lpstr>Next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16.216 ECE Application Programming</dc:title>
  <dc:creator>geigerm</dc:creator>
  <cp:lastModifiedBy>Michael Geiger</cp:lastModifiedBy>
  <cp:revision>1834</cp:revision>
  <dcterms:created xsi:type="dcterms:W3CDTF">2006-04-03T05:03:01Z</dcterms:created>
  <dcterms:modified xsi:type="dcterms:W3CDTF">2019-12-07T22:03:13Z</dcterms:modified>
</cp:coreProperties>
</file>