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518" r:id="rId3"/>
    <p:sldId id="538" r:id="rId4"/>
    <p:sldId id="539" r:id="rId5"/>
    <p:sldId id="540" r:id="rId6"/>
    <p:sldId id="541" r:id="rId7"/>
    <p:sldId id="542" r:id="rId8"/>
    <p:sldId id="545" r:id="rId9"/>
    <p:sldId id="546" r:id="rId10"/>
    <p:sldId id="547" r:id="rId11"/>
    <p:sldId id="548" r:id="rId12"/>
    <p:sldId id="533" r:id="rId13"/>
    <p:sldId id="534" r:id="rId14"/>
    <p:sldId id="535" r:id="rId15"/>
    <p:sldId id="536" r:id="rId16"/>
    <p:sldId id="537" r:id="rId17"/>
    <p:sldId id="410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01109A-A664-4B9A-ABD2-2513C48DA667}" v="2" dt="2019-11-17T19:14:02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 varScale="1">
        <p:scale>
          <a:sx n="81" d="100"/>
          <a:sy n="81" d="100"/>
        </p:scale>
        <p:origin x="1017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5C42474C-99ED-4C67-92F5-FB994051E1DF}"/>
    <pc:docChg chg="modSld">
      <pc:chgData name="Geiger, Michael J" userId="13cae92b-b37c-450b-a449-82fcae19569d" providerId="ADAL" clId="{5C42474C-99ED-4C67-92F5-FB994051E1DF}" dt="2019-11-17T19:12:24.003" v="67"/>
      <pc:docMkLst>
        <pc:docMk/>
      </pc:docMkLst>
      <pc:sldChg chg="modSp">
        <pc:chgData name="Geiger, Michael J" userId="13cae92b-b37c-450b-a449-82fcae19569d" providerId="ADAL" clId="{5C42474C-99ED-4C67-92F5-FB994051E1DF}" dt="2019-11-17T19:09:34.451" v="5" actId="20577"/>
        <pc:sldMkLst>
          <pc:docMk/>
          <pc:sldMk cId="0" sldId="256"/>
        </pc:sldMkLst>
        <pc:spChg chg="mod">
          <ac:chgData name="Geiger, Michael J" userId="13cae92b-b37c-450b-a449-82fcae19569d" providerId="ADAL" clId="{5C42474C-99ED-4C67-92F5-FB994051E1DF}" dt="2019-11-17T19:09:34.451" v="5" actId="20577"/>
          <ac:spMkLst>
            <pc:docMk/>
            <pc:sldMk cId="0" sldId="256"/>
            <ac:spMk id="17410" creationId="{00000000-0000-0000-0000-000000000000}"/>
          </ac:spMkLst>
        </pc:spChg>
      </pc:sldChg>
      <pc:sldChg chg="modSp">
        <pc:chgData name="Geiger, Michael J" userId="13cae92b-b37c-450b-a449-82fcae19569d" providerId="ADAL" clId="{5C42474C-99ED-4C67-92F5-FB994051E1DF}" dt="2019-11-17T19:12:24.003" v="67"/>
        <pc:sldMkLst>
          <pc:docMk/>
          <pc:sldMk cId="0" sldId="410"/>
        </pc:sldMkLst>
        <pc:spChg chg="mod">
          <ac:chgData name="Geiger, Michael J" userId="13cae92b-b37c-450b-a449-82fcae19569d" providerId="ADAL" clId="{5C42474C-99ED-4C67-92F5-FB994051E1DF}" dt="2019-11-17T19:12:24.003" v="67"/>
          <ac:spMkLst>
            <pc:docMk/>
            <pc:sldMk cId="0" sldId="410"/>
            <ac:spMk id="40962" creationId="{00000000-0000-0000-0000-000000000000}"/>
          </ac:spMkLst>
        </pc:spChg>
      </pc:sldChg>
      <pc:sldChg chg="modSp">
        <pc:chgData name="Geiger, Michael J" userId="13cae92b-b37c-450b-a449-82fcae19569d" providerId="ADAL" clId="{5C42474C-99ED-4C67-92F5-FB994051E1DF}" dt="2019-11-17T19:11:37.699" v="66" actId="20577"/>
        <pc:sldMkLst>
          <pc:docMk/>
          <pc:sldMk cId="1182169316" sldId="518"/>
        </pc:sldMkLst>
        <pc:spChg chg="mod">
          <ac:chgData name="Geiger, Michael J" userId="13cae92b-b37c-450b-a449-82fcae19569d" providerId="ADAL" clId="{5C42474C-99ED-4C67-92F5-FB994051E1DF}" dt="2019-11-17T19:11:37.699" v="66" actId="20577"/>
          <ac:spMkLst>
            <pc:docMk/>
            <pc:sldMk cId="1182169316" sldId="518"/>
            <ac:spMk id="1843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11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73D6B-9D99-FE44-89F3-2F1DFD60CB2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2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73D6B-9D99-FE44-89F3-2F1DFD60CB2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8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D9E1B-4D37-4AB3-B778-02134A21A9F6}" type="datetime1">
              <a:rPr lang="en-US" smtClean="0"/>
              <a:t>11/17/2019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D82AB-E608-40BA-BA0C-8C8C2D733A97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F8FE7-8106-449C-8EB3-87B43329ACAA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61633-D4C3-45CD-A432-F947156DD88B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C186B-2F34-434B-8281-0E8C5648EFDC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8EE90-C3B8-4CFE-92CE-04B278976CDC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0A194-95C2-4A19-8A05-2F78767A1D63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7C47E-239E-43F5-8785-CEF927BC955C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DDF0D-5A27-494F-88FF-ACBD3228D6E8}" type="datetime1">
              <a:rPr lang="en-US" smtClean="0"/>
              <a:t>11/17/2019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05C2C-A0AE-42D1-B549-8010B1B7F472}" type="datetime1">
              <a:rPr lang="en-US" smtClean="0"/>
              <a:t>11/17/2019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6EE71-9889-4B8B-9495-6DE69305BC8F}" type="datetime1">
              <a:rPr lang="en-US" smtClean="0"/>
              <a:t>11/17/2019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2A3B6-0EFF-493D-9AED-8BC94A263F8C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F43E0-A5D4-446E-A259-2AC336D049B3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D38F1DF7-C272-49A4-85A2-569D4CD3B913}" type="datetime1">
              <a:rPr lang="en-US" smtClean="0"/>
              <a:t>11/17/2019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27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Structures (continued)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Dot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with single structure variable</a:t>
            </a:r>
          </a:p>
          <a:p>
            <a:pPr lvl="1"/>
            <a:r>
              <a:rPr lang="en-US" dirty="0"/>
              <a:t>Must specify specific instance of new data type</a:t>
            </a:r>
          </a:p>
          <a:p>
            <a:r>
              <a:rPr lang="en-US" dirty="0"/>
              <a:t>General form: &lt;</a:t>
            </a:r>
            <a:r>
              <a:rPr lang="en-US" dirty="0" err="1"/>
              <a:t>var</a:t>
            </a:r>
            <a:r>
              <a:rPr lang="en-US" dirty="0"/>
              <a:t> name&gt;.&lt;member name&gt;</a:t>
            </a:r>
          </a:p>
          <a:p>
            <a:r>
              <a:rPr lang="en-US" dirty="0"/>
              <a:t>Examples </a:t>
            </a:r>
            <a:r>
              <a:rPr lang="en-US" i="1" dirty="0"/>
              <a:t>(to be handwritten):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E69082-E993-4D6C-BAA3-7C334DA70FA9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43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pointers useful?</a:t>
            </a:r>
          </a:p>
          <a:p>
            <a:pPr lvl="1"/>
            <a:r>
              <a:rPr lang="en-US" dirty="0"/>
              <a:t>Primarily as pointer arguments</a:t>
            </a:r>
          </a:p>
          <a:p>
            <a:pPr lvl="1"/>
            <a:r>
              <a:rPr lang="en-US" dirty="0"/>
              <a:t>Allow function to modify data declared outside</a:t>
            </a:r>
          </a:p>
          <a:p>
            <a:r>
              <a:rPr lang="en-US" dirty="0"/>
              <a:t>Why else are structure pointers useful?</a:t>
            </a:r>
          </a:p>
          <a:p>
            <a:pPr lvl="1"/>
            <a:r>
              <a:rPr lang="en-US" dirty="0"/>
              <a:t>Hint: how are arrays always passed to functions?</a:t>
            </a:r>
          </a:p>
          <a:p>
            <a:pPr lvl="1"/>
            <a:r>
              <a:rPr lang="en-US" dirty="0"/>
              <a:t>Saves time and space to pass </a:t>
            </a:r>
            <a:r>
              <a:rPr lang="en-US" dirty="0" err="1"/>
              <a:t>structs</a:t>
            </a:r>
            <a:r>
              <a:rPr lang="en-US" dirty="0"/>
              <a:t> by address</a:t>
            </a:r>
          </a:p>
          <a:p>
            <a:endParaRPr lang="en-US" dirty="0"/>
          </a:p>
          <a:p>
            <a:r>
              <a:rPr lang="en-US" dirty="0"/>
              <a:t>Use arrow operator—does work of</a:t>
            </a:r>
          </a:p>
          <a:p>
            <a:pPr lvl="1"/>
            <a:r>
              <a:rPr lang="en-US" dirty="0"/>
              <a:t>Pointer dereferencing</a:t>
            </a:r>
          </a:p>
          <a:p>
            <a:pPr lvl="1"/>
            <a:r>
              <a:rPr lang="en-US" dirty="0"/>
              <a:t>Member selection (dot operator)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D3F64B-E89F-46C0-8F02-870AB0F65755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Structures and functions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Can pass structures to functions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cs typeface="Courier New" charset="0"/>
              </a:rPr>
              <a:t> f(</a:t>
            </a:r>
            <a:r>
              <a:rPr lang="en-US" dirty="0" err="1">
                <a:latin typeface="Courier New" charset="0"/>
                <a:cs typeface="Courier New" charset="0"/>
              </a:rPr>
              <a:t>StudentInfo</a:t>
            </a:r>
            <a:r>
              <a:rPr lang="en-US" dirty="0">
                <a:latin typeface="Courier New" charset="0"/>
                <a:cs typeface="Courier New" charset="0"/>
              </a:rPr>
              <a:t> s);</a:t>
            </a:r>
          </a:p>
          <a:p>
            <a:r>
              <a:rPr lang="en-US" dirty="0">
                <a:latin typeface="Arial" charset="0"/>
              </a:rPr>
              <a:t>Structures consume significant memory</a:t>
            </a:r>
          </a:p>
          <a:p>
            <a:pPr lvl="1"/>
            <a:r>
              <a:rPr lang="en-US" dirty="0">
                <a:latin typeface="Arial" charset="0"/>
              </a:rPr>
              <a:t>Usually much more efficient to simply pass pointer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cs typeface="Courier New" charset="0"/>
              </a:rPr>
              <a:t> g(</a:t>
            </a:r>
            <a:r>
              <a:rPr lang="en-US" dirty="0" err="1">
                <a:latin typeface="Courier New" charset="0"/>
                <a:cs typeface="Courier New" charset="0"/>
              </a:rPr>
              <a:t>StudentInfo</a:t>
            </a:r>
            <a:r>
              <a:rPr lang="en-US" dirty="0">
                <a:latin typeface="Courier New" charset="0"/>
                <a:cs typeface="Courier New" charset="0"/>
              </a:rPr>
              <a:t> *p);</a:t>
            </a:r>
          </a:p>
          <a:p>
            <a:r>
              <a:rPr lang="en-US" dirty="0">
                <a:cs typeface="Courier New" charset="0"/>
              </a:rPr>
              <a:t>Access structure through pointer: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>
                <a:cs typeface="Courier New" charset="0"/>
              </a:rPr>
              <a:t> operator</a:t>
            </a:r>
          </a:p>
          <a:p>
            <a:pPr lvl="1"/>
            <a:r>
              <a:rPr lang="en-US" dirty="0">
                <a:cs typeface="Courier New" charset="0"/>
              </a:rPr>
              <a:t>Handles dereferencing and field access</a:t>
            </a:r>
          </a:p>
          <a:p>
            <a:pPr lvl="1"/>
            <a:r>
              <a:rPr lang="en-US" dirty="0">
                <a:cs typeface="Courier New" charset="0"/>
              </a:rPr>
              <a:t>Example: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p-&gt;GPA = 3.0;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C73574-313D-463E-B0C7-A0E3036D7CD8}" type="datetime1">
              <a:rPr lang="en-US" sz="1200" smtClean="0">
                <a:latin typeface="Garamond" charset="0"/>
                <a:cs typeface="Arial" charset="0"/>
              </a:rPr>
              <a:t>11/17/2019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11C93D-A3D5-2C4A-9799-44177A00CFC8}" type="slidenum">
              <a:rPr lang="en-US" sz="1200">
                <a:latin typeface="Garamond" charset="0"/>
                <a:cs typeface="Arial" charset="0"/>
              </a:rPr>
              <a:pPr eaLnBrk="1" hangingPunct="1"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7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Structures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Write the following functions that use the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dirty="0">
                <a:ea typeface="+mn-ea"/>
              </a:rPr>
              <a:t>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Given a pointer to a single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/>
              <a:t> variable, print all of the student info to the screen using the following format: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Michael J. Geiger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ID #12345678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GPA: 1.23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Given an array of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>
                <a:cs typeface="Courier New" pitchFamily="49" charset="0"/>
              </a:rPr>
              <a:t> variables and the size of the array, compute and return the average GPA of all students in the list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Prompt the user to enter 3 lines of input (using the format below), read the appropriate values into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>
                <a:cs typeface="Courier New" pitchFamily="49" charset="0"/>
              </a:rPr>
              <a:t> elements, and return a value of type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StudentInfo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cs typeface="Courier New" pitchFamily="49" charset="0"/>
              </a:rPr>
              <a:t>Format (user input </a:t>
            </a:r>
            <a:r>
              <a:rPr lang="en-US" u="sng" dirty="0">
                <a:cs typeface="Courier New" pitchFamily="49" charset="0"/>
              </a:rPr>
              <a:t>underlined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Enter name: </a:t>
            </a:r>
            <a:r>
              <a:rPr lang="en-US" u="sng" dirty="0">
                <a:latin typeface="Courier New" pitchFamily="49" charset="0"/>
                <a:cs typeface="Courier New" pitchFamily="49" charset="0"/>
              </a:rPr>
              <a:t>Michael J. Geiger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Enter ID #: </a:t>
            </a:r>
            <a:r>
              <a:rPr lang="en-US" u="sng" dirty="0">
                <a:latin typeface="Courier New" pitchFamily="49" charset="0"/>
                <a:cs typeface="Courier New" pitchFamily="49" charset="0"/>
              </a:rPr>
              <a:t>12345678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Enter GPA: </a:t>
            </a:r>
            <a:r>
              <a:rPr lang="en-US" u="sng" dirty="0">
                <a:latin typeface="Courier New" pitchFamily="49" charset="0"/>
                <a:cs typeface="Courier New" pitchFamily="49" charset="0"/>
              </a:rPr>
              <a:t>1.23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F9CFF9D-6A4C-4983-82BC-1F63CDF4EF05}" type="datetime1">
              <a:rPr lang="en-US" sz="1200" smtClean="0">
                <a:latin typeface="Garamond" charset="0"/>
                <a:cs typeface="Arial" charset="0"/>
              </a:rPr>
              <a:t>11/17/2019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054349-E8DF-594E-AC57-469A5AF2C6A0}" type="slidenum">
              <a:rPr lang="en-US" sz="1200">
                <a:latin typeface="Garamond" charset="0"/>
                <a:cs typeface="Arial" charset="0"/>
              </a:rPr>
              <a:pPr eaLnBrk="1" hangingPunct="1"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645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void printStudent(StudentInfo *s) {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printf(“%s %c. %s\n”, s-&gt;first,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s-&gt;middle, s-&gt;last);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printf(“ID #%u\n”, s-&gt;ID);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printf(“GPA %.2lf\n”, s-&gt;GPA);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9932DE-75DC-4425-BC44-604F7B2FC5F5}" type="datetime1">
              <a:rPr lang="en-US" sz="1200" smtClean="0">
                <a:latin typeface="Garamond" charset="0"/>
                <a:cs typeface="Arial" charset="0"/>
              </a:rPr>
              <a:t>11/17/2019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E1DECF-0BFC-C745-805B-8613452A7A41}" type="slidenum">
              <a:rPr lang="en-US" sz="1200">
                <a:latin typeface="Garamond" charset="0"/>
                <a:cs typeface="Arial" charset="0"/>
              </a:rPr>
              <a:pPr eaLnBrk="1" hangingPunct="1"/>
              <a:t>14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873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double </a:t>
            </a:r>
            <a:r>
              <a:rPr lang="en-US" sz="2400" dirty="0" err="1">
                <a:latin typeface="Courier New" charset="0"/>
                <a:cs typeface="Courier New" charset="0"/>
              </a:rPr>
              <a:t>avgGPA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 New" charset="0"/>
                <a:cs typeface="Courier New" charset="0"/>
              </a:rPr>
              <a:t>StudentInfo</a:t>
            </a:r>
            <a:r>
              <a:rPr lang="en-US" sz="2400" dirty="0">
                <a:latin typeface="Courier New" charset="0"/>
                <a:cs typeface="Courier New" charset="0"/>
              </a:rPr>
              <a:t> list[], </a:t>
            </a:r>
            <a:r>
              <a:rPr lang="en-US" sz="2400" dirty="0" err="1">
                <a:latin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 New" charset="0"/>
                <a:cs typeface="Courier New" charset="0"/>
              </a:rPr>
              <a:t> n) {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</a:t>
            </a:r>
            <a:r>
              <a:rPr lang="en-US" sz="2400" dirty="0" err="1">
                <a:latin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double sum </a:t>
            </a:r>
            <a:r>
              <a:rPr lang="en-US" sz="2400" dirty="0">
                <a:latin typeface="Courier New" charset="0"/>
                <a:cs typeface="Courier New" charset="0"/>
              </a:rPr>
              <a:t>= 0;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for (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 = 0; 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 &lt; n; 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++)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	sum += list[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].GPA;</a:t>
            </a:r>
          </a:p>
          <a:p>
            <a:pPr>
              <a:buFont typeface="Wingdings" charset="0"/>
              <a:buNone/>
            </a:pPr>
            <a:endParaRPr lang="en-US" sz="2400" dirty="0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return sum / n;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0C2EC8-FA8B-4CE3-89C3-ECEF8E405B54}" type="datetime1">
              <a:rPr lang="en-US" sz="1200" smtClean="0">
                <a:latin typeface="Garamond" charset="0"/>
                <a:cs typeface="Arial" charset="0"/>
              </a:rPr>
              <a:t>11/17/2019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EBC9BD-4229-6F42-A7B0-76699428992A}" type="slidenum">
              <a:rPr lang="en-US" sz="1200">
                <a:latin typeface="Garamond" charset="0"/>
                <a:cs typeface="Arial" charset="0"/>
              </a:rPr>
              <a:pPr eaLnBrk="1" hangingPunct="1"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83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StudentInfo readStudent()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StudentInfo s;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printf(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Enter name: 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scanf(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%s %c. %s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, s.first,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		&amp;s.middle, s.last);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printf(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Enter ID #: 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scanf(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%u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, &amp;s.ID);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printf(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Enter GPA: 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scanf(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%lf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, &amp;s.GPA);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return s;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27B000-1C0E-426D-B777-1BDA794CBD81}" type="datetime1">
              <a:rPr lang="en-US" sz="1200" smtClean="0">
                <a:latin typeface="Garamond" charset="0"/>
                <a:cs typeface="Arial" charset="0"/>
              </a:rPr>
              <a:t>11/17/2019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8A5447-CE15-304B-9985-C8FFD0F57E11}" type="slidenum">
              <a:rPr lang="en-US" sz="1200">
                <a:latin typeface="Garamond" charset="0"/>
                <a:cs typeface="Arial" charset="0"/>
              </a:rPr>
              <a:pPr eaLnBrk="1" hangingPunct="1"/>
              <a:t>16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714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Nested structures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7 due Monday, 12/2</a:t>
            </a:r>
          </a:p>
          <a:p>
            <a:pPr lvl="1"/>
            <a:r>
              <a:rPr lang="en-US" dirty="0">
                <a:latin typeface="Arial" charset="0"/>
              </a:rPr>
              <a:t>Remaining programs</a:t>
            </a:r>
          </a:p>
          <a:p>
            <a:pPr lvl="2"/>
            <a:r>
              <a:rPr lang="en-US" dirty="0">
                <a:latin typeface="Arial" charset="0"/>
              </a:rPr>
              <a:t>Program 8 to be due Thursday, 12/12 (last day of classes)</a:t>
            </a:r>
          </a:p>
          <a:p>
            <a:pPr lvl="2"/>
            <a:r>
              <a:rPr lang="en-US" dirty="0">
                <a:latin typeface="Arial" charset="0"/>
              </a:rPr>
              <a:t>Program 9 (extra credit) to be due Tuesday, 12/17 (day after final); will not accept late submissions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957208A-511A-45E2-B004-7E58C7B0ADE0}" type="datetime1">
              <a:rPr lang="en-US" sz="1200" smtClean="0">
                <a:latin typeface="Garamond" charset="0"/>
              </a:rPr>
              <a:t>11/17/2019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5840FA-E6F5-0343-A066-8FDDE6435D57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7 due Monday, 12/2</a:t>
            </a:r>
          </a:p>
          <a:p>
            <a:pPr lvl="1"/>
            <a:r>
              <a:rPr lang="en-US" dirty="0">
                <a:latin typeface="Arial" charset="0"/>
              </a:rPr>
              <a:t>Remaining programs</a:t>
            </a:r>
          </a:p>
          <a:p>
            <a:pPr lvl="2"/>
            <a:r>
              <a:rPr lang="en-US" dirty="0">
                <a:latin typeface="Arial" charset="0"/>
              </a:rPr>
              <a:t>Program 8 to be due Thursday, 12/12 (last day of classes)</a:t>
            </a:r>
          </a:p>
          <a:p>
            <a:pPr lvl="2"/>
            <a:r>
              <a:rPr lang="en-US" dirty="0">
                <a:latin typeface="Arial" charset="0"/>
              </a:rPr>
              <a:t>Program 9 (extra credit) to be due Tuesday, 12/17 (day after final); will not accept late submissions</a:t>
            </a:r>
          </a:p>
          <a:p>
            <a:pPr marL="344487" lvl="1" indent="0">
              <a:buNone/>
            </a:pP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Program 7 overview</a:t>
            </a:r>
          </a:p>
          <a:p>
            <a:pPr lvl="1"/>
            <a:r>
              <a:rPr lang="en-US" dirty="0">
                <a:latin typeface="Arial" charset="0"/>
              </a:rPr>
              <a:t>Review structures basics</a:t>
            </a:r>
          </a:p>
          <a:p>
            <a:pPr lvl="1"/>
            <a:r>
              <a:rPr lang="en-US" dirty="0">
                <a:latin typeface="Arial" charset="0"/>
              </a:rPr>
              <a:t>Structures as function arguments—examples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D5E4C5-57E8-442C-AA66-6B554F9F9D8F}" type="datetime1">
              <a:rPr lang="en-US" sz="1200" smtClean="0">
                <a:latin typeface="Garamond" charset="0"/>
              </a:rPr>
              <a:t>11/17/2019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27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69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5B125-0CFC-4866-86C3-17FE6827A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7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4026D-1D69-4076-B9C2-EFD2FF09E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topics covered in this program</a:t>
            </a:r>
          </a:p>
          <a:p>
            <a:pPr lvl="1"/>
            <a:r>
              <a:rPr lang="en-US" dirty="0"/>
              <a:t>2-D arrays</a:t>
            </a:r>
          </a:p>
          <a:p>
            <a:pPr lvl="1"/>
            <a:r>
              <a:rPr lang="en-US" dirty="0"/>
              <a:t>Strings</a:t>
            </a:r>
          </a:p>
          <a:p>
            <a:r>
              <a:rPr lang="en-US" dirty="0"/>
              <a:t>Program accepts single-word commands</a:t>
            </a:r>
          </a:p>
          <a:p>
            <a:pPr lvl="1"/>
            <a:r>
              <a:rPr lang="en-US" dirty="0"/>
              <a:t>Store command as string</a:t>
            </a:r>
          </a:p>
          <a:p>
            <a:r>
              <a:rPr lang="en-US" dirty="0"/>
              <a:t>Display/modify state of 21 x 51 “pixel” grid</a:t>
            </a:r>
          </a:p>
          <a:p>
            <a:pPr lvl="1"/>
            <a:r>
              <a:rPr lang="en-US" dirty="0"/>
              <a:t>Stored as 2-D array of characters (NOT strings)</a:t>
            </a:r>
          </a:p>
          <a:p>
            <a:pPr lvl="1"/>
            <a:r>
              <a:rPr lang="en-US" dirty="0"/>
              <a:t>1 “pixel” = 1 char</a:t>
            </a:r>
          </a:p>
          <a:p>
            <a:pPr lvl="1"/>
            <a:r>
              <a:rPr lang="en-US" dirty="0"/>
              <a:t>Axis labels </a:t>
            </a:r>
            <a:r>
              <a:rPr lang="en-US" u="sng" dirty="0"/>
              <a:t>not</a:t>
            </a:r>
            <a:r>
              <a:rPr lang="en-US" dirty="0"/>
              <a:t> stored in array (unless you modify starter file)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68135-AB87-4409-A558-588C363BF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63833-82B3-4991-B9B8-40BE0C334E94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6BAB5-F64B-4455-9A8A-C21CC17B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EF1CB-4EFA-4860-9EC6-2001781EC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80C18-75D4-43E1-B6E5-465628131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7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F0741-A914-499B-B775-DDC45A484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/>
              <a:t>: Add box to grid</a:t>
            </a:r>
          </a:p>
          <a:p>
            <a:pPr lvl="1"/>
            <a:r>
              <a:rPr lang="en-US" dirty="0"/>
              <a:t>Prompt user for x, y coordinates of lower left corner as well as width/height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/>
              <a:t>: Print current grid state with all boxes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/>
              <a:t>: Remove all boxes from grid and reset to initial state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/>
              <a:t>: End the program</a:t>
            </a:r>
          </a:p>
          <a:p>
            <a:endParaRPr lang="en-US" dirty="0"/>
          </a:p>
          <a:p>
            <a:r>
              <a:rPr lang="en-US" dirty="0"/>
              <a:t>If user enters any other command, print an error message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7C529-AEE1-4557-A1A1-07316FD35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00341-6E49-4A33-B21A-217B0B0FCB88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800A8-E27C-4CF4-9587-DF8D32434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8C645-5A72-4DE8-B492-6ECB04411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16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31E0-E5A2-4838-B310-3C845866C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7: initial grid state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EE4CD3D-F13A-4F27-8978-53383C5F8A5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9794" y="1142999"/>
            <a:ext cx="7022932" cy="411480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71B696-6FEE-4B85-B28B-0174D0F72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5418137"/>
            <a:ext cx="8229600" cy="712787"/>
          </a:xfrm>
        </p:spPr>
        <p:txBody>
          <a:bodyPr/>
          <a:lstStyle/>
          <a:p>
            <a:r>
              <a:rPr lang="en-US" dirty="0"/>
              <a:t>Grid uses +, -, |, and space characters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C6040-6DED-4297-BC42-CABA2797C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790DD9-D8AD-474D-B4E8-7BCCE5CD209E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AA67E-A9B3-4E4F-B3B8-A3A95910E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4553C-27AA-4F96-9FC3-C8C5249C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44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31E0-E5A2-4838-B310-3C845866C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7: grid + boxes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50A163D-78F5-4828-8C0C-521BA570DEE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" y="1447800"/>
            <a:ext cx="7022934" cy="411480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71B696-6FEE-4B85-B28B-0174D0F72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0" y="1143000"/>
            <a:ext cx="3200400" cy="49879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Boxes shown</a:t>
            </a:r>
          </a:p>
          <a:p>
            <a:pPr lvl="1"/>
            <a:r>
              <a:rPr lang="en-US" dirty="0"/>
              <a:t>11 x 8 at (10, 5)</a:t>
            </a:r>
          </a:p>
          <a:p>
            <a:pPr lvl="1"/>
            <a:r>
              <a:rPr lang="en-US" dirty="0"/>
              <a:t>3 x 3 at (25, 10)</a:t>
            </a:r>
          </a:p>
          <a:p>
            <a:pPr lvl="1"/>
            <a:r>
              <a:rPr lang="en-US" dirty="0"/>
              <a:t>4 x 1 at (36, 6)</a:t>
            </a:r>
          </a:p>
          <a:p>
            <a:pPr lvl="1"/>
            <a:r>
              <a:rPr lang="en-US" dirty="0"/>
              <a:t>4 x 4 at (49, 19)</a:t>
            </a:r>
          </a:p>
          <a:p>
            <a:r>
              <a:rPr lang="en-US" dirty="0"/>
              <a:t>Last box is partially outside grid!</a:t>
            </a:r>
          </a:p>
          <a:p>
            <a:pPr lvl="1"/>
            <a:r>
              <a:rPr lang="en-US" dirty="0"/>
              <a:t>Not an error, but definitely condition to account for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C6040-6DED-4297-BC42-CABA2797C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BA7B3-4832-4309-8B7E-B9B890AB29B8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AA67E-A9B3-4E4F-B3B8-A3A95910E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4553C-27AA-4F96-9FC3-C8C5249C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Structures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User-defined types; e</a:t>
            </a:r>
            <a:r>
              <a:rPr lang="en-US" sz="2100">
                <a:latin typeface="Arial" charset="0"/>
                <a:cs typeface="Courier New" charset="0"/>
              </a:rPr>
              <a:t>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  <a:cs typeface="Courier New" charset="0"/>
              </a:rPr>
              <a:t>		</a:t>
            </a:r>
            <a:r>
              <a:rPr lang="en-US" sz="2100">
                <a:latin typeface="Courier New" charset="0"/>
                <a:cs typeface="Courier New" charset="0"/>
              </a:rPr>
              <a:t>typedef struct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unsigned int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} StudentInfo;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Can define variables of that type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Scalar: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student1;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Array: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classList[10];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Pointer: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*sPtr = &amp;student1;</a:t>
            </a:r>
            <a:endParaRPr lang="en-US" sz="18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Access members using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Dot operator: </a:t>
            </a:r>
            <a:r>
              <a:rPr lang="en-US" sz="1800">
                <a:latin typeface="Courier New" charset="0"/>
                <a:cs typeface="Courier New" charset="0"/>
              </a:rPr>
              <a:t>student1.middle = </a:t>
            </a:r>
            <a:r>
              <a:rPr lang="ja-JP" altLang="en-US" sz="1800">
                <a:latin typeface="Courier New" charset="0"/>
                <a:cs typeface="Courier New" charset="0"/>
              </a:rPr>
              <a:t>‘</a:t>
            </a:r>
            <a:r>
              <a:rPr lang="en-US" altLang="ja-JP" sz="1800">
                <a:latin typeface="Courier New" charset="0"/>
                <a:cs typeface="Courier New" charset="0"/>
              </a:rPr>
              <a:t>J</a:t>
            </a:r>
            <a:r>
              <a:rPr lang="ja-JP" altLang="en-US" sz="1800">
                <a:latin typeface="Courier New" charset="0"/>
                <a:cs typeface="Courier New" charset="0"/>
              </a:rPr>
              <a:t>’</a:t>
            </a:r>
            <a:r>
              <a:rPr lang="en-US" altLang="ja-JP" sz="18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Arrow (if pointers): </a:t>
            </a:r>
            <a:r>
              <a:rPr lang="en-US" sz="1800">
                <a:latin typeface="Courier New" charset="0"/>
                <a:cs typeface="Courier New" charset="0"/>
              </a:rPr>
              <a:t>sPtr-&gt;GPA = 3.5;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Typically passed to functions by address </a:t>
            </a:r>
          </a:p>
          <a:p>
            <a:pPr>
              <a:lnSpc>
                <a:spcPct val="80000"/>
              </a:lnSpc>
            </a:pPr>
            <a:endParaRPr lang="en-US" sz="2100">
              <a:latin typeface="Arial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8CF804-C495-4EA8-A912-90A307AE6C62}" type="datetime1">
              <a:rPr lang="en-US" sz="1200" smtClean="0">
                <a:latin typeface="Garamond" charset="0"/>
                <a:cs typeface="Arial" charset="0"/>
              </a:rPr>
              <a:t>11/17/2019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4EDA8B-0BB1-F041-BE4F-8E5102EBFFEB}" type="slidenum">
              <a:rPr lang="en-US" sz="1200">
                <a:latin typeface="Garamond" charset="0"/>
                <a:cs typeface="Arial" charset="0"/>
              </a:rPr>
              <a:pPr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98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rarely work with entire structure</a:t>
            </a:r>
          </a:p>
          <a:p>
            <a:pPr lvl="1"/>
            <a:r>
              <a:rPr lang="en-US" dirty="0"/>
              <a:t>Assignment only—that’s it</a:t>
            </a:r>
          </a:p>
          <a:p>
            <a:r>
              <a:rPr lang="en-US" dirty="0"/>
              <a:t>Work with individual member(s)</a:t>
            </a:r>
          </a:p>
          <a:p>
            <a:pPr lvl="1"/>
            <a:r>
              <a:rPr lang="en-US" dirty="0"/>
              <a:t>Must eventually deal with built-in types</a:t>
            </a:r>
          </a:p>
          <a:p>
            <a:pPr lvl="1"/>
            <a:r>
              <a:rPr lang="en-US" dirty="0"/>
              <a:t>Different modes of access for</a:t>
            </a:r>
          </a:p>
          <a:p>
            <a:pPr lvl="2"/>
            <a:r>
              <a:rPr lang="en-US" dirty="0"/>
              <a:t>Single structure variable </a:t>
            </a:r>
            <a:r>
              <a:rPr lang="en-US" dirty="0">
                <a:sym typeface="Wingdings"/>
              </a:rPr>
              <a:t> dot operator</a:t>
            </a:r>
            <a:endParaRPr lang="en-US" dirty="0"/>
          </a:p>
          <a:p>
            <a:pPr lvl="2"/>
            <a:r>
              <a:rPr lang="en-US" dirty="0"/>
              <a:t>Pointer to structure variable </a:t>
            </a:r>
            <a:r>
              <a:rPr lang="en-US" dirty="0">
                <a:sym typeface="Wingdings"/>
              </a:rPr>
              <a:t> arrow operator</a:t>
            </a:r>
            <a:endParaRPr lang="en-US" dirty="0"/>
          </a:p>
          <a:p>
            <a:endParaRPr lang="en-US" dirty="0"/>
          </a:p>
          <a:p>
            <a:r>
              <a:rPr lang="en-US" dirty="0"/>
              <a:t>Let’s discuss how and why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7E9616-AFC1-4D7B-AAF7-1AA0E38BF736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2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Structures vs.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  <a:p>
            <a:pPr lvl="1"/>
            <a:r>
              <a:rPr lang="en-US" dirty="0"/>
              <a:t>Pro: simple access (location- or index-based)</a:t>
            </a:r>
          </a:p>
          <a:p>
            <a:pPr lvl="1"/>
            <a:r>
              <a:rPr lang="en-US" dirty="0"/>
              <a:t>Con: doesn’t support multiple data types</a:t>
            </a:r>
          </a:p>
          <a:p>
            <a:r>
              <a:rPr lang="en-US" dirty="0"/>
              <a:t>Structures</a:t>
            </a:r>
          </a:p>
          <a:p>
            <a:pPr lvl="1"/>
            <a:r>
              <a:rPr lang="en-US" dirty="0"/>
              <a:t>Pro: more flexibility in data types</a:t>
            </a:r>
          </a:p>
          <a:p>
            <a:pPr lvl="1"/>
            <a:r>
              <a:rPr lang="en-US" dirty="0"/>
              <a:t>Con: complex access to members (name-based)</a:t>
            </a:r>
          </a:p>
          <a:p>
            <a:pPr lvl="1"/>
            <a:endParaRPr lang="en-US" dirty="0"/>
          </a:p>
          <a:p>
            <a:r>
              <a:rPr lang="en-US" dirty="0"/>
              <a:t>Complexity of access due to memory layout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43834B-95BB-47E4-9824-160CFDFB5E7F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30312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17449</TotalTime>
  <Words>1167</Words>
  <Application>Microsoft Office PowerPoint</Application>
  <PresentationFormat>On-screen Show (4:3)</PresentationFormat>
  <Paragraphs>208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Garamond</vt:lpstr>
      <vt:lpstr>Wingdings</vt:lpstr>
      <vt:lpstr>Edge</vt:lpstr>
      <vt:lpstr>EECE.2160 ECE Application Programming</vt:lpstr>
      <vt:lpstr>Lecture outline</vt:lpstr>
      <vt:lpstr>Program 7 overview</vt:lpstr>
      <vt:lpstr>Program 7 commands</vt:lpstr>
      <vt:lpstr>Program 7: initial grid state</vt:lpstr>
      <vt:lpstr>Program 7: grid + boxes</vt:lpstr>
      <vt:lpstr>Review: Structures</vt:lpstr>
      <vt:lpstr>Working with structures</vt:lpstr>
      <vt:lpstr>Structures vs. Arrays</vt:lpstr>
      <vt:lpstr>Dot operator</vt:lpstr>
      <vt:lpstr>Pointers</vt:lpstr>
      <vt:lpstr>Structures and functions</vt:lpstr>
      <vt:lpstr>Example: Structures and functions</vt:lpstr>
      <vt:lpstr>Example solution</vt:lpstr>
      <vt:lpstr>Example solution (cont.)</vt:lpstr>
      <vt:lpstr>Example solution (cont.)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1756</cp:revision>
  <dcterms:created xsi:type="dcterms:W3CDTF">2006-04-03T05:03:01Z</dcterms:created>
  <dcterms:modified xsi:type="dcterms:W3CDTF">2019-11-17T19:15:21Z</dcterms:modified>
</cp:coreProperties>
</file>