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513" r:id="rId4"/>
    <p:sldId id="514" r:id="rId5"/>
    <p:sldId id="515" r:id="rId6"/>
    <p:sldId id="516" r:id="rId7"/>
    <p:sldId id="517" r:id="rId8"/>
    <p:sldId id="507" r:id="rId9"/>
    <p:sldId id="508" r:id="rId10"/>
    <p:sldId id="410" r:id="rId1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E1C7F2-E2BE-4D18-9A27-60F19EF984A5}" v="5" dt="2019-10-29T17:11:33.8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9"/>
  </p:normalViewPr>
  <p:slideViewPr>
    <p:cSldViewPr>
      <p:cViewPr varScale="1">
        <p:scale>
          <a:sx n="80" d="100"/>
          <a:sy n="80" d="100"/>
        </p:scale>
        <p:origin x="1038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EEE1C7F2-E2BE-4D18-9A27-60F19EF984A5}"/>
    <pc:docChg chg="custSel addSld delSld modSld">
      <pc:chgData name="Geiger, Michael J" userId="13cae92b-b37c-450b-a449-82fcae19569d" providerId="ADAL" clId="{EEE1C7F2-E2BE-4D18-9A27-60F19EF984A5}" dt="2019-10-29T17:11:23.358" v="111" actId="2696"/>
      <pc:docMkLst>
        <pc:docMk/>
      </pc:docMkLst>
      <pc:sldChg chg="modSp">
        <pc:chgData name="Geiger, Michael J" userId="13cae92b-b37c-450b-a449-82fcae19569d" providerId="ADAL" clId="{EEE1C7F2-E2BE-4D18-9A27-60F19EF984A5}" dt="2019-10-29T17:09:15.469" v="0" actId="20577"/>
        <pc:sldMkLst>
          <pc:docMk/>
          <pc:sldMk cId="0" sldId="256"/>
        </pc:sldMkLst>
        <pc:spChg chg="mod">
          <ac:chgData name="Geiger, Michael J" userId="13cae92b-b37c-450b-a449-82fcae19569d" providerId="ADAL" clId="{EEE1C7F2-E2BE-4D18-9A27-60F19EF984A5}" dt="2019-10-29T17:09:15.469" v="0" actId="20577"/>
          <ac:spMkLst>
            <pc:docMk/>
            <pc:sldMk cId="0" sldId="256"/>
            <ac:spMk id="17410" creationId="{00000000-0000-0000-0000-000000000000}"/>
          </ac:spMkLst>
        </pc:spChg>
      </pc:sldChg>
      <pc:sldChg chg="modSp">
        <pc:chgData name="Geiger, Michael J" userId="13cae92b-b37c-450b-a449-82fcae19569d" providerId="ADAL" clId="{EEE1C7F2-E2BE-4D18-9A27-60F19EF984A5}" dt="2019-10-29T17:11:19.898" v="110" actId="20577"/>
        <pc:sldMkLst>
          <pc:docMk/>
          <pc:sldMk cId="0" sldId="257"/>
        </pc:sldMkLst>
        <pc:spChg chg="mod">
          <ac:chgData name="Geiger, Michael J" userId="13cae92b-b37c-450b-a449-82fcae19569d" providerId="ADAL" clId="{EEE1C7F2-E2BE-4D18-9A27-60F19EF984A5}" dt="2019-10-29T17:11:19.898" v="110" actId="20577"/>
          <ac:spMkLst>
            <pc:docMk/>
            <pc:sldMk cId="0" sldId="257"/>
            <ac:spMk id="18434" creationId="{00000000-0000-0000-0000-000000000000}"/>
          </ac:spMkLst>
        </pc:spChg>
      </pc:sldChg>
      <pc:sldChg chg="modSp">
        <pc:chgData name="Geiger, Michael J" userId="13cae92b-b37c-450b-a449-82fcae19569d" providerId="ADAL" clId="{EEE1C7F2-E2BE-4D18-9A27-60F19EF984A5}" dt="2019-10-29T17:09:45.126" v="59" actId="20577"/>
        <pc:sldMkLst>
          <pc:docMk/>
          <pc:sldMk cId="0" sldId="410"/>
        </pc:sldMkLst>
        <pc:spChg chg="mod">
          <ac:chgData name="Geiger, Michael J" userId="13cae92b-b37c-450b-a449-82fcae19569d" providerId="ADAL" clId="{EEE1C7F2-E2BE-4D18-9A27-60F19EF984A5}" dt="2019-10-29T17:09:45.126" v="59" actId="20577"/>
          <ac:spMkLst>
            <pc:docMk/>
            <pc:sldMk cId="0" sldId="410"/>
            <ac:spMk id="40962" creationId="{00000000-0000-0000-0000-000000000000}"/>
          </ac:spMkLst>
        </pc:spChg>
      </pc:sldChg>
      <pc:sldChg chg="add">
        <pc:chgData name="Geiger, Michael J" userId="13cae92b-b37c-450b-a449-82fcae19569d" providerId="ADAL" clId="{EEE1C7F2-E2BE-4D18-9A27-60F19EF984A5}" dt="2019-10-29T17:11:08.869" v="68"/>
        <pc:sldMkLst>
          <pc:docMk/>
          <pc:sldMk cId="1747388100" sldId="513"/>
        </pc:sldMkLst>
      </pc:sldChg>
      <pc:sldChg chg="add">
        <pc:chgData name="Geiger, Michael J" userId="13cae92b-b37c-450b-a449-82fcae19569d" providerId="ADAL" clId="{EEE1C7F2-E2BE-4D18-9A27-60F19EF984A5}" dt="2019-10-29T17:11:08.869" v="68"/>
        <pc:sldMkLst>
          <pc:docMk/>
          <pc:sldMk cId="2347645850" sldId="514"/>
        </pc:sldMkLst>
      </pc:sldChg>
      <pc:sldChg chg="del">
        <pc:chgData name="Geiger, Michael J" userId="13cae92b-b37c-450b-a449-82fcae19569d" providerId="ADAL" clId="{EEE1C7F2-E2BE-4D18-9A27-60F19EF984A5}" dt="2019-10-29T17:11:23.358" v="111" actId="2696"/>
        <pc:sldMkLst>
          <pc:docMk/>
          <pc:sldMk cId="354954339" sldId="518"/>
        </pc:sldMkLst>
      </pc:sldChg>
      <pc:sldChg chg="del">
        <pc:chgData name="Geiger, Michael J" userId="13cae92b-b37c-450b-a449-82fcae19569d" providerId="ADAL" clId="{EEE1C7F2-E2BE-4D18-9A27-60F19EF984A5}" dt="2019-10-29T17:10:01.055" v="60" actId="2696"/>
        <pc:sldMkLst>
          <pc:docMk/>
          <pc:sldMk cId="1141375807" sldId="542"/>
        </pc:sldMkLst>
      </pc:sldChg>
      <pc:sldChg chg="del">
        <pc:chgData name="Geiger, Michael J" userId="13cae92b-b37c-450b-a449-82fcae19569d" providerId="ADAL" clId="{EEE1C7F2-E2BE-4D18-9A27-60F19EF984A5}" dt="2019-10-29T17:10:01.093" v="61" actId="2696"/>
        <pc:sldMkLst>
          <pc:docMk/>
          <pc:sldMk cId="1779253245" sldId="543"/>
        </pc:sldMkLst>
      </pc:sldChg>
      <pc:sldChg chg="del">
        <pc:chgData name="Geiger, Michael J" userId="13cae92b-b37c-450b-a449-82fcae19569d" providerId="ADAL" clId="{EEE1C7F2-E2BE-4D18-9A27-60F19EF984A5}" dt="2019-10-29T17:10:01.142" v="62" actId="2696"/>
        <pc:sldMkLst>
          <pc:docMk/>
          <pc:sldMk cId="199504240" sldId="544"/>
        </pc:sldMkLst>
      </pc:sldChg>
      <pc:sldChg chg="del">
        <pc:chgData name="Geiger, Michael J" userId="13cae92b-b37c-450b-a449-82fcae19569d" providerId="ADAL" clId="{EEE1C7F2-E2BE-4D18-9A27-60F19EF984A5}" dt="2019-10-29T17:10:01.177" v="63" actId="2696"/>
        <pc:sldMkLst>
          <pc:docMk/>
          <pc:sldMk cId="845788713" sldId="545"/>
        </pc:sldMkLst>
      </pc:sldChg>
      <pc:sldChg chg="del">
        <pc:chgData name="Geiger, Michael J" userId="13cae92b-b37c-450b-a449-82fcae19569d" providerId="ADAL" clId="{EEE1C7F2-E2BE-4D18-9A27-60F19EF984A5}" dt="2019-10-29T17:10:01.207" v="64" actId="2696"/>
        <pc:sldMkLst>
          <pc:docMk/>
          <pc:sldMk cId="976639898" sldId="546"/>
        </pc:sldMkLst>
      </pc:sldChg>
      <pc:sldChg chg="del">
        <pc:chgData name="Geiger, Michael J" userId="13cae92b-b37c-450b-a449-82fcae19569d" providerId="ADAL" clId="{EEE1C7F2-E2BE-4D18-9A27-60F19EF984A5}" dt="2019-10-29T17:10:01.238" v="65" actId="2696"/>
        <pc:sldMkLst>
          <pc:docMk/>
          <pc:sldMk cId="1169251665" sldId="547"/>
        </pc:sldMkLst>
      </pc:sldChg>
      <pc:sldChg chg="del">
        <pc:chgData name="Geiger, Michael J" userId="13cae92b-b37c-450b-a449-82fcae19569d" providerId="ADAL" clId="{EEE1C7F2-E2BE-4D18-9A27-60F19EF984A5}" dt="2019-10-29T17:10:01.265" v="66" actId="2696"/>
        <pc:sldMkLst>
          <pc:docMk/>
          <pc:sldMk cId="2137363605" sldId="548"/>
        </pc:sldMkLst>
      </pc:sldChg>
      <pc:sldChg chg="del">
        <pc:chgData name="Geiger, Michael J" userId="13cae92b-b37c-450b-a449-82fcae19569d" providerId="ADAL" clId="{EEE1C7F2-E2BE-4D18-9A27-60F19EF984A5}" dt="2019-10-29T17:10:01.301" v="67" actId="2696"/>
        <pc:sldMkLst>
          <pc:docMk/>
          <pc:sldMk cId="1711145866" sldId="549"/>
        </pc:sldMkLst>
      </pc:sldChg>
    </pc:docChg>
  </pc:docChgLst>
  <pc:docChgLst>
    <pc:chgData name="Geiger, Michael J" userId="13cae92b-b37c-450b-a449-82fcae19569d" providerId="ADAL" clId="{91C6FAA6-A8A9-411F-B236-7BDA627DEC84}"/>
    <pc:docChg chg="undo custSel addSld delSld modSld">
      <pc:chgData name="Geiger, Michael J" userId="13cae92b-b37c-450b-a449-82fcae19569d" providerId="ADAL" clId="{91C6FAA6-A8A9-411F-B236-7BDA627DEC84}" dt="2019-10-29T17:05:59.648" v="92" actId="2696"/>
      <pc:docMkLst>
        <pc:docMk/>
      </pc:docMkLst>
      <pc:sldChg chg="modSp">
        <pc:chgData name="Geiger, Michael J" userId="13cae92b-b37c-450b-a449-82fcae19569d" providerId="ADAL" clId="{91C6FAA6-A8A9-411F-B236-7BDA627DEC84}" dt="2019-10-29T16:51:13.256" v="5" actId="20577"/>
        <pc:sldMkLst>
          <pc:docMk/>
          <pc:sldMk cId="0" sldId="256"/>
        </pc:sldMkLst>
        <pc:spChg chg="mod">
          <ac:chgData name="Geiger, Michael J" userId="13cae92b-b37c-450b-a449-82fcae19569d" providerId="ADAL" clId="{91C6FAA6-A8A9-411F-B236-7BDA627DEC84}" dt="2019-10-29T16:51:13.256" v="5" actId="20577"/>
          <ac:spMkLst>
            <pc:docMk/>
            <pc:sldMk cId="0" sldId="256"/>
            <ac:spMk id="17410" creationId="{00000000-0000-0000-0000-000000000000}"/>
          </ac:spMkLst>
        </pc:spChg>
      </pc:sldChg>
      <pc:sldChg chg="modSp">
        <pc:chgData name="Geiger, Michael J" userId="13cae92b-b37c-450b-a449-82fcae19569d" providerId="ADAL" clId="{91C6FAA6-A8A9-411F-B236-7BDA627DEC84}" dt="2019-10-29T17:05:26.698" v="76" actId="20577"/>
        <pc:sldMkLst>
          <pc:docMk/>
          <pc:sldMk cId="0" sldId="257"/>
        </pc:sldMkLst>
        <pc:spChg chg="mod">
          <ac:chgData name="Geiger, Michael J" userId="13cae92b-b37c-450b-a449-82fcae19569d" providerId="ADAL" clId="{91C6FAA6-A8A9-411F-B236-7BDA627DEC84}" dt="2019-10-29T17:05:26.698" v="76" actId="20577"/>
          <ac:spMkLst>
            <pc:docMk/>
            <pc:sldMk cId="0" sldId="257"/>
            <ac:spMk id="18434" creationId="{00000000-0000-0000-0000-000000000000}"/>
          </ac:spMkLst>
        </pc:spChg>
      </pc:sldChg>
      <pc:sldChg chg="add del">
        <pc:chgData name="Geiger, Michael J" userId="13cae92b-b37c-450b-a449-82fcae19569d" providerId="ADAL" clId="{91C6FAA6-A8A9-411F-B236-7BDA627DEC84}" dt="2019-10-29T17:05:59.648" v="92" actId="2696"/>
        <pc:sldMkLst>
          <pc:docMk/>
          <pc:sldMk cId="1141375807" sldId="542"/>
        </pc:sldMkLst>
      </pc:sldChg>
      <pc:sldChg chg="add del">
        <pc:chgData name="Geiger, Michael J" userId="13cae92b-b37c-450b-a449-82fcae19569d" providerId="ADAL" clId="{91C6FAA6-A8A9-411F-B236-7BDA627DEC84}" dt="2019-10-29T17:05:59.643" v="91" actId="2696"/>
        <pc:sldMkLst>
          <pc:docMk/>
          <pc:sldMk cId="1779253245" sldId="543"/>
        </pc:sldMkLst>
      </pc:sldChg>
      <pc:sldChg chg="add del">
        <pc:chgData name="Geiger, Michael J" userId="13cae92b-b37c-450b-a449-82fcae19569d" providerId="ADAL" clId="{91C6FAA6-A8A9-411F-B236-7BDA627DEC84}" dt="2019-10-29T17:05:59.635" v="90" actId="2696"/>
        <pc:sldMkLst>
          <pc:docMk/>
          <pc:sldMk cId="199504240" sldId="544"/>
        </pc:sldMkLst>
      </pc:sldChg>
      <pc:sldChg chg="add del">
        <pc:chgData name="Geiger, Michael J" userId="13cae92b-b37c-450b-a449-82fcae19569d" providerId="ADAL" clId="{91C6FAA6-A8A9-411F-B236-7BDA627DEC84}" dt="2019-10-29T17:05:59.630" v="89" actId="2696"/>
        <pc:sldMkLst>
          <pc:docMk/>
          <pc:sldMk cId="845788713" sldId="545"/>
        </pc:sldMkLst>
      </pc:sldChg>
      <pc:sldChg chg="add del">
        <pc:chgData name="Geiger, Michael J" userId="13cae92b-b37c-450b-a449-82fcae19569d" providerId="ADAL" clId="{91C6FAA6-A8A9-411F-B236-7BDA627DEC84}" dt="2019-10-29T17:05:59.626" v="88" actId="2696"/>
        <pc:sldMkLst>
          <pc:docMk/>
          <pc:sldMk cId="976639898" sldId="546"/>
        </pc:sldMkLst>
      </pc:sldChg>
      <pc:sldChg chg="add del">
        <pc:chgData name="Geiger, Michael J" userId="13cae92b-b37c-450b-a449-82fcae19569d" providerId="ADAL" clId="{91C6FAA6-A8A9-411F-B236-7BDA627DEC84}" dt="2019-10-29T17:05:59.619" v="87" actId="2696"/>
        <pc:sldMkLst>
          <pc:docMk/>
          <pc:sldMk cId="1169251665" sldId="547"/>
        </pc:sldMkLst>
      </pc:sldChg>
      <pc:sldChg chg="add del">
        <pc:chgData name="Geiger, Michael J" userId="13cae92b-b37c-450b-a449-82fcae19569d" providerId="ADAL" clId="{91C6FAA6-A8A9-411F-B236-7BDA627DEC84}" dt="2019-10-29T17:05:59.615" v="86" actId="2696"/>
        <pc:sldMkLst>
          <pc:docMk/>
          <pc:sldMk cId="2137363605" sldId="548"/>
        </pc:sldMkLst>
      </pc:sldChg>
      <pc:sldChg chg="add del">
        <pc:chgData name="Geiger, Michael J" userId="13cae92b-b37c-450b-a449-82fcae19569d" providerId="ADAL" clId="{91C6FAA6-A8A9-411F-B236-7BDA627DEC84}" dt="2019-10-29T17:05:59.611" v="85" actId="2696"/>
        <pc:sldMkLst>
          <pc:docMk/>
          <pc:sldMk cId="1711145866" sldId="54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5E8251-A0E9-634C-9599-3DFF0431B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163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573D6B-9D99-FE44-89F3-2F1DFD60C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33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557BC0B-7799-2141-A4F0-1D1C6528FA0F}" type="slidenum">
              <a:rPr lang="en-US" sz="1200">
                <a:cs typeface="Arial" charset="0"/>
              </a:rPr>
              <a:pPr eaLnBrk="1" hangingPunct="1"/>
              <a:t>2</a:t>
            </a:fld>
            <a:endParaRPr lang="en-US" sz="120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10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73D6B-9D99-FE44-89F3-2F1DFD60CB2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06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86235-79A8-4641-B1D9-F243735BAD9F}" type="datetime1">
              <a:rPr lang="en-US" smtClean="0"/>
              <a:t>10/29/2019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23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4889-257B-6F47-8AFB-CBF8C43AF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5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0C263-5824-4ADD-A3DA-9C25490FDD5C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641A5-6E24-924E-9D08-160ABAB75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7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C56DF-12CC-4C88-8E63-ED5E3B49556C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1BF9E-C34E-FF45-A3E5-B3D968EB2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48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A1DC8-A44B-4D6A-A6EB-1753B6AD6910}" type="datetime1">
              <a:rPr lang="en-US" smtClean="0"/>
              <a:t>10/29/2019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2AFB1-79C3-B348-9C1A-B976DA6D3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20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EDA83-5516-46D0-97BB-7A8BA1A80692}" type="datetime1">
              <a:rPr lang="en-US" smtClean="0"/>
              <a:t>10/29/2019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3423D-64F0-3E41-A96E-BB7A1CC1C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5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58035-223A-4CC0-B9C4-61BF9B951DFF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9CFE6-C5D5-024F-8CE3-7E4D4E100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4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5B4D4-C180-48D4-8C52-DEB3DF462FBA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8F8AF-611E-B842-9EB7-41DB0AAF6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4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659FB-A650-4AD8-98D8-4E8973457846}" type="datetime1">
              <a:rPr lang="en-US" smtClean="0"/>
              <a:t>10/29/2019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58F30-D49A-B24E-8C89-E31321571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6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04461-B055-4F5D-909E-EF698DC47C06}" type="datetime1">
              <a:rPr lang="en-US" smtClean="0"/>
              <a:t>10/29/2019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E432F-E896-354B-A4DB-FE5EA787C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9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2EBDB-DEB9-433F-9A7F-DCFDD9FEE404}" type="datetime1">
              <a:rPr lang="en-US" smtClean="0"/>
              <a:t>10/29/2019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4166D-38EE-AF43-9327-8BEBD4899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1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69CE6-ACE1-4AA5-8BD1-A601B27768CB}" type="datetime1">
              <a:rPr lang="en-US" smtClean="0"/>
              <a:t>10/29/2019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B8AB0-AD99-1649-A3F7-7918F018A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2EDAC-A3D7-4E90-8F11-16440AA0507E}" type="datetime1">
              <a:rPr lang="en-US" smtClean="0"/>
              <a:t>10/29/2019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344F4-6149-4045-9258-0B4842A54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8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EF7A3-14F0-4D64-B0C4-60126D80B16B}" type="datetime1">
              <a:rPr lang="en-US" smtClean="0"/>
              <a:t>10/29/2019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115B5-8D45-6348-9427-E215CC138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1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pPr>
              <a:defRPr/>
            </a:pPr>
            <a:fld id="{18EBBDE3-FBEB-4673-8956-D1BE2CDB1A3E}" type="datetime1">
              <a:rPr lang="en-US" smtClean="0"/>
              <a:t>10/29/2019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23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pPr>
              <a:defRPr/>
            </a:pPr>
            <a:fld id="{B83408AC-AA72-3347-9A60-99EAAD7C2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1" r:id="rId1"/>
    <p:sldLayoutId id="2147484789" r:id="rId2"/>
    <p:sldLayoutId id="2147484790" r:id="rId3"/>
    <p:sldLayoutId id="2147484791" r:id="rId4"/>
    <p:sldLayoutId id="2147484792" r:id="rId5"/>
    <p:sldLayoutId id="2147484793" r:id="rId6"/>
    <p:sldLayoutId id="2147484794" r:id="rId7"/>
    <p:sldLayoutId id="2147484795" r:id="rId8"/>
    <p:sldLayoutId id="2147484796" r:id="rId9"/>
    <p:sldLayoutId id="2147484797" r:id="rId10"/>
    <p:sldLayoutId id="2147484798" r:id="rId11"/>
    <p:sldLayoutId id="2147484799" r:id="rId12"/>
    <p:sldLayoutId id="2147484800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Dr. Lin Li &amp;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23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Character arrays and strings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Exam 2 Overview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Chapter 6 &amp; Chapter 7 activities due 11/8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(2 separate assignments due same day)</a:t>
            </a:r>
          </a:p>
          <a:p>
            <a:pPr lvl="1"/>
            <a:r>
              <a:rPr lang="en-US" dirty="0">
                <a:latin typeface="Arial" charset="0"/>
              </a:rPr>
              <a:t>Program 6 due 11/13</a:t>
            </a:r>
          </a:p>
          <a:p>
            <a:pPr lvl="1"/>
            <a:r>
              <a:rPr lang="en-US" dirty="0">
                <a:latin typeface="Arial" charset="0"/>
              </a:rPr>
              <a:t>Exam 2: Monday, November 4</a:t>
            </a:r>
          </a:p>
          <a:p>
            <a:pPr lvl="2"/>
            <a:r>
              <a:rPr lang="en-US" dirty="0">
                <a:latin typeface="Arial" charset="0"/>
              </a:rPr>
              <a:t>Will again be allowed one 8.5” x 11” note sheet</a:t>
            </a: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5D4B1F1-CF05-4E67-9F7B-19F1DDC6B265}" type="datetime1">
              <a:rPr lang="en-US" sz="1200" smtClean="0">
                <a:latin typeface="Garamond" charset="0"/>
              </a:rPr>
              <a:t>10/29/2019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23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5840FA-E6F5-0343-A066-8FDDE6435D57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Chapter 6 &amp; Chapter 7 activities due 11/8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(2 separate assignments due same day)</a:t>
            </a:r>
          </a:p>
          <a:p>
            <a:pPr lvl="1"/>
            <a:r>
              <a:rPr lang="en-US" dirty="0">
                <a:latin typeface="Arial" charset="0"/>
              </a:rPr>
              <a:t>Program 6 due 11/13</a:t>
            </a:r>
          </a:p>
          <a:p>
            <a:pPr lvl="1"/>
            <a:r>
              <a:rPr lang="en-US" dirty="0">
                <a:latin typeface="Arial" charset="0"/>
              </a:rPr>
              <a:t>Exam 2: Monday, November 4</a:t>
            </a:r>
          </a:p>
          <a:p>
            <a:pPr lvl="2"/>
            <a:r>
              <a:rPr lang="en-US" dirty="0">
                <a:latin typeface="Arial" charset="0"/>
              </a:rPr>
              <a:t>Will again be allowed one 8.5” x 11” note sheet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/>
              <a:t>Today’s lecture</a:t>
            </a:r>
          </a:p>
          <a:p>
            <a:pPr lvl="1"/>
            <a:r>
              <a:rPr lang="en-US" dirty="0"/>
              <a:t>String basics</a:t>
            </a:r>
          </a:p>
          <a:p>
            <a:pPr lvl="1"/>
            <a:r>
              <a:rPr lang="en-US" dirty="0"/>
              <a:t>String functions</a:t>
            </a:r>
          </a:p>
          <a:p>
            <a:pPr lvl="1"/>
            <a:r>
              <a:rPr lang="en-US" dirty="0"/>
              <a:t>Program 6 overview (separate slides)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FBD344-1332-41BD-BADA-4B402A537912}" type="datetime1">
              <a:rPr lang="en-US" sz="1200" smtClean="0">
                <a:latin typeface="Garamond"/>
              </a:rPr>
              <a:t>10/29/2019</a:t>
            </a:fld>
            <a:endParaRPr lang="en-US" sz="1200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Lecture 23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F8E4B5-312C-7642-92D5-9DCEDFEF1852}" type="slidenum">
              <a:rPr lang="en-US" sz="1200" smtClean="0">
                <a:latin typeface="Garamond"/>
                <a:cs typeface="Garamond"/>
              </a:rPr>
              <a:pPr/>
              <a:t>2</a:t>
            </a:fld>
            <a:endParaRPr lang="en-US" sz="1200" dirty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Strings in C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Strings in C: null-terminated arrays of characters</a:t>
            </a:r>
          </a:p>
          <a:p>
            <a:pPr lvl="1">
              <a:lnSpc>
                <a:spcPct val="80000"/>
              </a:lnSpc>
            </a:pP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altLang="ja-JP" sz="2000">
                <a:latin typeface="Courier New" charset="0"/>
                <a:cs typeface="Courier New" charset="0"/>
              </a:rPr>
              <a:t>Hello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{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H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e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o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0}</a:t>
            </a:r>
            <a:endParaRPr lang="en-US" altLang="ja-JP" sz="20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Null character = 0 = </a:t>
            </a:r>
            <a:r>
              <a:rPr lang="ja-JP" altLang="en-US" sz="2000">
                <a:latin typeface="Courier New" charset="0"/>
                <a:cs typeface="Courier New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</a:rPr>
              <a:t>\0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endParaRPr lang="en-US" altLang="ja-JP" sz="20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Can declare array to hold string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Need space to hold null: </a:t>
            </a:r>
            <a:r>
              <a:rPr lang="en-US" sz="2000">
                <a:latin typeface="Courier New" charset="0"/>
                <a:cs typeface="Courier New" charset="0"/>
              </a:rPr>
              <a:t>char hello[5]</a:t>
            </a:r>
            <a:r>
              <a:rPr lang="en-US" sz="2000">
                <a:latin typeface="Arial" charset="0"/>
                <a:cs typeface="Courier New" charset="0"/>
              </a:rPr>
              <a:t> would be </a:t>
            </a:r>
            <a:r>
              <a:rPr lang="en-US" sz="2000">
                <a:latin typeface="Arial" charset="0"/>
                <a:sym typeface="Wingdings" charset="0"/>
              </a:rPr>
              <a:t>too small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  <a:sym typeface="Wingdings" charset="0"/>
              </a:rPr>
              <a:t>Can use string constants to directly initialize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Arial" charset="0"/>
                <a:cs typeface="Courier New" charset="0"/>
                <a:sym typeface="Wingdings" charset="0"/>
              </a:rPr>
              <a:t>	</a:t>
            </a: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char hello[]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“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Hello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”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  <a:endParaRPr lang="en-US" altLang="ja-JP" sz="200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  <a:sym typeface="Wingdings" charset="0"/>
              </a:rPr>
              <a:t>Equivalent to: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Arial" charset="0"/>
                <a:cs typeface="Courier New" charset="0"/>
                <a:sym typeface="Wingdings" charset="0"/>
              </a:rPr>
              <a:t>	</a:t>
            </a: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char hello[6];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hello[0]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H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hello[1]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e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hello[2]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hello[3]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hello[4]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o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hello[5] = 0	   --OR--	hello[5]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\0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  <a:endParaRPr lang="en-US" sz="2000">
              <a:latin typeface="Courier New" charset="0"/>
              <a:cs typeface="Courier New" charset="0"/>
              <a:sym typeface="Wingdings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BE5543C-A193-44B1-9DB1-D28FE82C2ED3}" type="datetime1">
              <a:rPr lang="en-US" sz="1200" smtClean="0">
                <a:latin typeface="Garamond" charset="0"/>
                <a:cs typeface="Arial" charset="0"/>
              </a:rPr>
              <a:t>10/29/2019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23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82A59-3716-D24B-9BF5-562DCA8E0DCF}" type="slidenum">
              <a:rPr lang="en-US" sz="1200">
                <a:latin typeface="Garamond" charset="0"/>
                <a:cs typeface="Arial" charset="0"/>
              </a:rPr>
              <a:pPr eaLnBrk="1" hangingPunct="1"/>
              <a:t>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388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Strings and I/O functions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Can pass string as array or pointer: </a:t>
            </a:r>
            <a:r>
              <a:rPr lang="en-US" dirty="0">
                <a:latin typeface="Courier New" charset="0"/>
                <a:cs typeface="Courier New" charset="0"/>
              </a:rPr>
              <a:t>char *</a:t>
            </a:r>
          </a:p>
          <a:p>
            <a:pPr lvl="1"/>
            <a:r>
              <a:rPr lang="en-US" dirty="0" err="1">
                <a:latin typeface="Courier New" charset="0"/>
                <a:cs typeface="Courier New" charset="0"/>
              </a:rPr>
              <a:t>printf</a:t>
            </a:r>
            <a:r>
              <a:rPr lang="en-US" dirty="0">
                <a:latin typeface="Courier New" charset="0"/>
                <a:cs typeface="Courier New" charset="0"/>
              </a:rPr>
              <a:t>()</a:t>
            </a:r>
            <a:r>
              <a:rPr lang="en-US" dirty="0">
                <a:latin typeface="Arial" charset="0"/>
              </a:rPr>
              <a:t>, </a:t>
            </a:r>
            <a:r>
              <a:rPr lang="en-US" dirty="0" err="1">
                <a:latin typeface="Courier New" charset="0"/>
                <a:cs typeface="Courier New" charset="0"/>
              </a:rPr>
              <a:t>scanf</a:t>
            </a:r>
            <a:r>
              <a:rPr lang="en-US" dirty="0">
                <a:latin typeface="Courier New" charset="0"/>
                <a:cs typeface="Courier New" charset="0"/>
              </a:rPr>
              <a:t>()</a:t>
            </a:r>
            <a:r>
              <a:rPr lang="en-US" dirty="0">
                <a:latin typeface="Arial" charset="0"/>
              </a:rPr>
              <a:t> take </a:t>
            </a:r>
            <a:r>
              <a:rPr lang="en-US" dirty="0">
                <a:latin typeface="Courier New" charset="0"/>
                <a:cs typeface="Courier New" charset="0"/>
              </a:rPr>
              <a:t>char *</a:t>
            </a:r>
            <a:r>
              <a:rPr lang="en-US" dirty="0">
                <a:latin typeface="Arial" charset="0"/>
              </a:rPr>
              <a:t> as first argument</a:t>
            </a:r>
          </a:p>
          <a:p>
            <a:r>
              <a:rPr lang="en-US" dirty="0">
                <a:latin typeface="Arial" charset="0"/>
              </a:rPr>
              <a:t>Given string </a:t>
            </a:r>
            <a:r>
              <a:rPr lang="en-US" dirty="0">
                <a:latin typeface="Courier New" charset="0"/>
                <a:cs typeface="Courier New" charset="0"/>
              </a:rPr>
              <a:t>char hello[]</a:t>
            </a:r>
            <a:r>
              <a:rPr lang="en-US" dirty="0">
                <a:latin typeface="Arial" charset="0"/>
              </a:rPr>
              <a:t> from previous slide:</a:t>
            </a:r>
          </a:p>
          <a:p>
            <a:pPr lvl="1"/>
            <a:r>
              <a:rPr lang="en-US" dirty="0">
                <a:latin typeface="Arial" charset="0"/>
              </a:rPr>
              <a:t>Print directly: </a:t>
            </a:r>
            <a:r>
              <a:rPr lang="en-US" dirty="0" err="1">
                <a:latin typeface="Courier New" charset="0"/>
                <a:cs typeface="Courier New" charset="0"/>
              </a:rPr>
              <a:t>printf</a:t>
            </a:r>
            <a:r>
              <a:rPr lang="en-US" dirty="0">
                <a:latin typeface="Courier New" charset="0"/>
                <a:cs typeface="Courier New" charset="0"/>
              </a:rPr>
              <a:t>(hello);</a:t>
            </a: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Print w/formatting using %s: </a:t>
            </a:r>
            <a:r>
              <a:rPr lang="en-US" dirty="0" err="1">
                <a:latin typeface="Courier New" charset="0"/>
                <a:cs typeface="Courier New" charset="0"/>
              </a:rPr>
              <a:t>printf</a:t>
            </a:r>
            <a:r>
              <a:rPr lang="en-US" dirty="0">
                <a:latin typeface="Courier New" charset="0"/>
                <a:cs typeface="Courier New" charset="0"/>
              </a:rPr>
              <a:t>(“%s\n”, 						hello);</a:t>
            </a: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Print individual character:  </a:t>
            </a:r>
            <a:r>
              <a:rPr lang="en-US" dirty="0" err="1">
                <a:latin typeface="Courier New" charset="0"/>
                <a:cs typeface="Courier New" charset="0"/>
              </a:rPr>
              <a:t>printf</a:t>
            </a:r>
            <a:r>
              <a:rPr lang="en-US" dirty="0">
                <a:latin typeface="Courier New" charset="0"/>
                <a:cs typeface="Courier New" charset="0"/>
              </a:rPr>
              <a:t>(“%c\n”, 					hello[1]);</a:t>
            </a:r>
          </a:p>
          <a:p>
            <a:pPr lvl="1"/>
            <a:r>
              <a:rPr lang="en-US" dirty="0">
                <a:cs typeface="Courier New" charset="0"/>
              </a:rPr>
              <a:t>Overwrite with new string:</a:t>
            </a:r>
            <a:r>
              <a:rPr lang="en-US" dirty="0">
                <a:latin typeface="Courier New" charset="0"/>
                <a:cs typeface="Courier New" charset="0"/>
              </a:rPr>
              <a:t> </a:t>
            </a:r>
            <a:r>
              <a:rPr lang="en-US" dirty="0" err="1">
                <a:latin typeface="Courier New" charset="0"/>
                <a:cs typeface="Courier New" charset="0"/>
              </a:rPr>
              <a:t>scanf</a:t>
            </a:r>
            <a:r>
              <a:rPr lang="en-US" dirty="0">
                <a:latin typeface="Courier New" charset="0"/>
                <a:cs typeface="Courier New" charset="0"/>
              </a:rPr>
              <a:t>(“%s”, hello);</a:t>
            </a:r>
          </a:p>
          <a:p>
            <a:pPr lvl="2"/>
            <a:r>
              <a:rPr lang="en-US" dirty="0">
                <a:cs typeface="Courier New" charset="0"/>
              </a:rPr>
              <a:t>Ampersand is unnecessary </a:t>
            </a:r>
            <a:r>
              <a:rPr lang="en-US" dirty="0">
                <a:cs typeface="Courier New" charset="0"/>
                <a:sym typeface="Wingdings" panose="05000000000000000000" pitchFamily="2" charset="2"/>
              </a:rPr>
              <a:t> array name is already address</a:t>
            </a:r>
          </a:p>
          <a:p>
            <a:pPr lvl="2"/>
            <a:r>
              <a:rPr lang="en-US" dirty="0" err="1">
                <a:cs typeface="Courier New" charset="0"/>
                <a:sym typeface="Wingdings" panose="05000000000000000000" pitchFamily="2" charset="2"/>
              </a:rPr>
              <a:t>scanf</a:t>
            </a:r>
            <a:r>
              <a:rPr lang="en-US" dirty="0">
                <a:cs typeface="Courier New" charset="0"/>
                <a:sym typeface="Wingdings" panose="05000000000000000000" pitchFamily="2" charset="2"/>
              </a:rPr>
              <a:t>() will read up to first </a:t>
            </a:r>
            <a:r>
              <a:rPr lang="en-US">
                <a:cs typeface="Courier New" charset="0"/>
                <a:sym typeface="Wingdings" panose="05000000000000000000" pitchFamily="2" charset="2"/>
              </a:rPr>
              <a:t>whitespace character</a:t>
            </a:r>
            <a:endParaRPr lang="en-US" dirty="0">
              <a:cs typeface="Courier New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EA5F0B7-94E9-4729-B2FD-96F90C6467A6}" type="datetime1">
              <a:rPr lang="en-US" sz="1200" smtClean="0">
                <a:latin typeface="Garamond" charset="0"/>
                <a:cs typeface="Arial" charset="0"/>
              </a:rPr>
              <a:t>10/29/2019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23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1AC0AE3-EF86-5341-A8BC-D36450E83481}" type="slidenum">
              <a:rPr lang="en-US" sz="1200">
                <a:latin typeface="Garamond" charset="0"/>
                <a:cs typeface="Arial" charset="0"/>
              </a:rPr>
              <a:pPr eaLnBrk="1" hangingPunct="1"/>
              <a:t>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645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String functions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Things we’d like to do with strings:</a:t>
            </a:r>
          </a:p>
          <a:p>
            <a:pPr lvl="1"/>
            <a:r>
              <a:rPr lang="en-US">
                <a:latin typeface="Arial" charset="0"/>
              </a:rPr>
              <a:t>Set one equal to another</a:t>
            </a:r>
          </a:p>
          <a:p>
            <a:pPr lvl="1"/>
            <a:r>
              <a:rPr lang="en-US">
                <a:latin typeface="Arial" charset="0"/>
              </a:rPr>
              <a:t>Compare two strings</a:t>
            </a:r>
          </a:p>
          <a:p>
            <a:pPr lvl="1"/>
            <a:r>
              <a:rPr lang="en-US">
                <a:latin typeface="Arial" charset="0"/>
              </a:rPr>
              <a:t>Find # characters in string</a:t>
            </a:r>
          </a:p>
          <a:p>
            <a:pPr lvl="2"/>
            <a:r>
              <a:rPr lang="en-US">
                <a:latin typeface="Arial" charset="0"/>
              </a:rPr>
              <a:t>String may not fill array (“buffer”) allocated for it</a:t>
            </a:r>
          </a:p>
          <a:p>
            <a:pPr lvl="1"/>
            <a:r>
              <a:rPr lang="en-US">
                <a:latin typeface="Arial" charset="0"/>
              </a:rPr>
              <a:t>“Add” two strings together</a:t>
            </a:r>
          </a:p>
          <a:p>
            <a:pPr lvl="2"/>
            <a:r>
              <a:rPr lang="en-US">
                <a:latin typeface="Arial" charset="0"/>
              </a:rPr>
              <a:t>“abc” + “def” = “abcdef”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BBAE792-D828-4954-B60D-66BD9DC7BCEA}" type="datetime1">
              <a:rPr lang="en-US" sz="1200" smtClean="0">
                <a:latin typeface="Garamond" charset="0"/>
                <a:cs typeface="Arial" charset="0"/>
              </a:rPr>
              <a:t>10/29/2019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23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301CE6-3F17-A846-BA25-0D6463054381}" type="slidenum">
              <a:rPr lang="en-US" sz="1200">
                <a:latin typeface="Garamond" charset="0"/>
                <a:cs typeface="Arial" charset="0"/>
              </a:rPr>
              <a:pPr eaLnBrk="1" hangingPunct="1"/>
              <a:t>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480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String functions (cont.)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In </a:t>
            </a:r>
            <a:r>
              <a:rPr lang="en-US" sz="2800">
                <a:latin typeface="Courier New" charset="0"/>
                <a:cs typeface="Courier New" charset="0"/>
              </a:rPr>
              <a:t>&lt;string.h&gt;</a:t>
            </a:r>
            <a:r>
              <a:rPr lang="en-US" sz="2800">
                <a:latin typeface="Arial" charset="0"/>
              </a:rPr>
              <a:t> library: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Copying strings: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char *strcpy(char *dest, 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   const char *source);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char *strncpy(char *dest, 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    const char *source, 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    size_t num);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Return </a:t>
            </a:r>
            <a:r>
              <a:rPr lang="en-US" sz="2000">
                <a:latin typeface="Courier New" charset="0"/>
                <a:cs typeface="Courier New" charset="0"/>
              </a:rPr>
              <a:t>dest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</a:rPr>
              <a:t>Does not append </a:t>
            </a:r>
            <a:r>
              <a:rPr lang="ja-JP" altLang="en-US" sz="2000">
                <a:latin typeface="Arial" charset="0"/>
                <a:cs typeface="Courier New" charset="0"/>
              </a:rPr>
              <a:t>‘</a:t>
            </a:r>
            <a:r>
              <a:rPr lang="en-US" altLang="ja-JP" sz="2000">
                <a:latin typeface="Arial" charset="0"/>
                <a:cs typeface="Courier New" charset="0"/>
              </a:rPr>
              <a:t>\0</a:t>
            </a:r>
            <a:r>
              <a:rPr lang="ja-JP" altLang="en-US" sz="2000">
                <a:latin typeface="Arial" charset="0"/>
                <a:cs typeface="Courier New" charset="0"/>
              </a:rPr>
              <a:t>’</a:t>
            </a:r>
            <a:r>
              <a:rPr lang="en-US" altLang="ja-JP" sz="2000">
                <a:latin typeface="Arial" charset="0"/>
                <a:cs typeface="Courier New" charset="0"/>
              </a:rPr>
              <a:t> unless length of </a:t>
            </a:r>
            <a:r>
              <a:rPr lang="en-US" altLang="ja-JP" sz="2000">
                <a:latin typeface="Courier New" charset="0"/>
                <a:cs typeface="Courier New" charset="0"/>
              </a:rPr>
              <a:t>source</a:t>
            </a:r>
            <a:r>
              <a:rPr lang="en-US" altLang="ja-JP" sz="2000">
                <a:latin typeface="Arial" charset="0"/>
                <a:cs typeface="Courier New" charset="0"/>
              </a:rPr>
              <a:t> &lt; </a:t>
            </a:r>
            <a:r>
              <a:rPr lang="en-US" altLang="ja-JP" sz="2000">
                <a:latin typeface="Courier New" charset="0"/>
                <a:cs typeface="Courier New" charset="0"/>
              </a:rPr>
              <a:t>num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Comparing strings: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int strcmp(const char *s1, const char *s2);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int strncmp(const char *s1, const char *s2, 		size_t num);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</a:rPr>
              <a:t>Character-by-character comparison of character values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</a:rPr>
              <a:t>Returns 0 if s1 == s2, &gt;0 if s1 &gt; s2, &lt;0 if s1 &lt; s2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0332888-92C7-434F-823E-C2BE53EEC0C4}" type="datetime1">
              <a:rPr lang="en-US" sz="1200" smtClean="0">
                <a:latin typeface="Garamond" charset="0"/>
                <a:cs typeface="Arial" charset="0"/>
              </a:rPr>
              <a:t>10/29/2019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23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CD81D62-82F2-7344-B049-4ED08255A5DC}" type="slidenum">
              <a:rPr lang="en-US" sz="1200">
                <a:latin typeface="Garamond" charset="0"/>
                <a:cs typeface="Arial" charset="0"/>
              </a:rPr>
              <a:pPr eaLnBrk="1" hangingPunct="1"/>
              <a:t>6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773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String functions (cont.)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Find # of characters in a string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size_t strlen(const char *s1);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Returns # characters before </a:t>
            </a:r>
            <a:r>
              <a:rPr lang="ja-JP" altLang="en-US">
                <a:latin typeface="Courier New" charset="0"/>
                <a:cs typeface="Courier New" charset="0"/>
              </a:rPr>
              <a:t>‘</a:t>
            </a:r>
            <a:r>
              <a:rPr lang="en-US" altLang="ja-JP">
                <a:latin typeface="Courier New" charset="0"/>
                <a:cs typeface="Courier New" charset="0"/>
              </a:rPr>
              <a:t>\0</a:t>
            </a:r>
            <a:r>
              <a:rPr lang="ja-JP" altLang="en-US">
                <a:latin typeface="Courier New" charset="0"/>
                <a:cs typeface="Courier New" charset="0"/>
              </a:rPr>
              <a:t>’</a:t>
            </a:r>
            <a:endParaRPr lang="en-US" altLang="ja-JP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Not necessarily size of array</a:t>
            </a:r>
          </a:p>
          <a:p>
            <a:pPr>
              <a:lnSpc>
                <a:spcPct val="90000"/>
              </a:lnSpc>
            </a:pPr>
            <a:r>
              <a:rPr lang="ja-JP" altLang="en-US">
                <a:latin typeface="Arial" charset="0"/>
                <a:cs typeface="Courier New" charset="0"/>
              </a:rPr>
              <a:t>“</a:t>
            </a:r>
            <a:r>
              <a:rPr lang="en-US" altLang="ja-JP">
                <a:latin typeface="Arial" charset="0"/>
                <a:cs typeface="Courier New" charset="0"/>
              </a:rPr>
              <a:t>Add</a:t>
            </a:r>
            <a:r>
              <a:rPr lang="ja-JP" altLang="en-US">
                <a:latin typeface="Arial" charset="0"/>
                <a:cs typeface="Courier New" charset="0"/>
              </a:rPr>
              <a:t>”</a:t>
            </a:r>
            <a:r>
              <a:rPr lang="en-US" altLang="ja-JP">
                <a:latin typeface="Arial" charset="0"/>
                <a:cs typeface="Courier New" charset="0"/>
              </a:rPr>
              <a:t> strings together—string concatenation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char *strcat(char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   const char *source);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char *strncat(char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    const char *source,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    size_t num);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Returns </a:t>
            </a:r>
            <a:r>
              <a:rPr lang="en-US">
                <a:latin typeface="Courier New" charset="0"/>
                <a:cs typeface="Courier New" charset="0"/>
              </a:rPr>
              <a:t>dest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01CE7C8-6D1E-4A17-B7E6-3B3C4CA02FB3}" type="datetime1">
              <a:rPr lang="en-US" sz="1200" smtClean="0">
                <a:latin typeface="Garamond" charset="0"/>
                <a:cs typeface="Arial" charset="0"/>
              </a:rPr>
              <a:t>10/29/2019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23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A4E562-9E91-1D48-8FB4-F5CF7960CF23}" type="slidenum">
              <a:rPr lang="en-US" sz="1200">
                <a:latin typeface="Garamond" charset="0"/>
                <a:cs typeface="Arial" charset="0"/>
              </a:rPr>
              <a:pPr eaLnBrk="1" hangingPunct="1"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209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Strings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572000" cy="4987925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What does the following program print?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	char s1[15];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int n1;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char s2[10] = 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.216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int n;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strncpy(s1, 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16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15);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n1 = strlen(s1);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s1 =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Length of s1 = %d\n\n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n1);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%c\n\n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s1[1]);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</p:txBody>
      </p:sp>
      <p:sp>
        <p:nvSpPr>
          <p:cNvPr id="25603" name="Content Placeholder 6"/>
          <p:cNvSpPr>
            <a:spLocks noGrp="1"/>
          </p:cNvSpPr>
          <p:nvPr>
            <p:ph sz="half" idx="2"/>
          </p:nvPr>
        </p:nvSpPr>
        <p:spPr>
          <a:xfrm>
            <a:off x="4572000" y="1143000"/>
            <a:ext cx="4495800" cy="4987925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strncat(s1,s2,10);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n1 = strlen(s1);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s1 =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Length of s1 = %d\n\n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n1);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// Assume user inputs: ABC ABD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Enter two strings: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scanf(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%s%s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s1, s2);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n = strncmp(s1, s2, 15);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if (n &gt; 0)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	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%s &gt;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s1, s2);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else if (n &lt; 0)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	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%s &lt;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s1, s2);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else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	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%s ==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s1, s2);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return 0;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}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800">
              <a:latin typeface="Courier New" charset="0"/>
              <a:cs typeface="Courier New" charset="0"/>
            </a:endParaRP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0D4C2A6-165F-4160-A4D8-395F529CFD42}" type="datetime1">
              <a:rPr lang="en-US" sz="1200" smtClean="0">
                <a:latin typeface="Garamond" charset="0"/>
                <a:cs typeface="Arial" charset="0"/>
              </a:rPr>
              <a:t>10/29/2019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23</a:t>
            </a: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ACC0434-5536-4F45-8975-FAE2D3EC70DD}" type="slidenum">
              <a:rPr lang="en-US" sz="1200">
                <a:latin typeface="Garamond" charset="0"/>
                <a:cs typeface="Arial" charset="0"/>
              </a:rPr>
              <a:pPr eaLnBrk="1" hangingPunct="1"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744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s1 = 16				</a:t>
            </a:r>
            <a:r>
              <a:rPr lang="en-US" dirty="0">
                <a:ea typeface="+mn-ea"/>
                <a:cs typeface="Courier New" pitchFamily="49" charset="0"/>
                <a:sym typeface="Wingdings" pitchFamily="2" charset="2"/>
              </a:rPr>
              <a:t>Initial value of s1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Length of s1 = 2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6						</a:t>
            </a:r>
            <a:r>
              <a:rPr lang="en-US" dirty="0">
                <a:ea typeface="+mn-ea"/>
                <a:cs typeface="Courier New" pitchFamily="49" charset="0"/>
                <a:sym typeface="Wingdings" pitchFamily="2" charset="2"/>
              </a:rPr>
              <a:t> s1[1]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s1 = 16.216			</a:t>
            </a:r>
            <a:r>
              <a:rPr lang="en-US" dirty="0">
                <a:ea typeface="+mn-ea"/>
                <a:cs typeface="Courier New" pitchFamily="49" charset="0"/>
                <a:sym typeface="Wingdings" pitchFamily="2" charset="2"/>
              </a:rPr>
              <a:t> s1 after </a:t>
            </a:r>
            <a:r>
              <a:rPr lang="en-US" dirty="0" err="1">
                <a:ea typeface="+mn-ea"/>
                <a:cs typeface="Courier New" pitchFamily="49" charset="0"/>
                <a:sym typeface="Wingdings" pitchFamily="2" charset="2"/>
              </a:rPr>
              <a:t>strncat</a:t>
            </a:r>
            <a:r>
              <a:rPr lang="en-US" dirty="0">
                <a:ea typeface="+mn-ea"/>
                <a:cs typeface="Courier New" pitchFamily="49" charset="0"/>
                <a:sym typeface="Wingdings" pitchFamily="2" charset="2"/>
              </a:rPr>
              <a:t>()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Length of s1 = 6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Enter two strings: </a:t>
            </a:r>
            <a:r>
              <a:rPr lang="en-US" u="sng" dirty="0">
                <a:latin typeface="Courier New" pitchFamily="49" charset="0"/>
                <a:ea typeface="+mn-ea"/>
                <a:cs typeface="Courier New" pitchFamily="49" charset="0"/>
              </a:rPr>
              <a:t>ABC ABD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ABC &lt; ABD			</a:t>
            </a:r>
            <a:r>
              <a:rPr lang="en-US" dirty="0">
                <a:ea typeface="+mn-ea"/>
                <a:cs typeface="Courier New" pitchFamily="49" charset="0"/>
                <a:sym typeface="Wingdings" pitchFamily="2" charset="2"/>
              </a:rPr>
              <a:t> Result of </a:t>
            </a:r>
            <a:r>
              <a:rPr lang="en-US" dirty="0" err="1">
                <a:ea typeface="+mn-ea"/>
                <a:cs typeface="Courier New" pitchFamily="49" charset="0"/>
                <a:sym typeface="Wingdings" pitchFamily="2" charset="2"/>
              </a:rPr>
              <a:t>strncmp</a:t>
            </a:r>
            <a:r>
              <a:rPr lang="en-US" dirty="0">
                <a:ea typeface="+mn-ea"/>
                <a:cs typeface="Courier New" pitchFamily="49" charset="0"/>
                <a:sym typeface="Wingdings" pitchFamily="2" charset="2"/>
              </a:rPr>
              <a:t>()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6627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53836B0-8843-45F1-B277-76D78FEE3875}" type="datetime1">
              <a:rPr lang="en-US" sz="1200" smtClean="0">
                <a:latin typeface="Garamond" charset="0"/>
                <a:cs typeface="Arial" charset="0"/>
              </a:rPr>
              <a:t>10/29/2019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23</a:t>
            </a:r>
          </a:p>
        </p:txBody>
      </p:sp>
      <p:sp>
        <p:nvSpPr>
          <p:cNvPr id="2662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BA00BFF-6F30-D348-9DEE-A61DE5213C31}" type="slidenum">
              <a:rPr lang="en-US" sz="1200">
                <a:latin typeface="Garamond" charset="0"/>
                <a:cs typeface="Arial" charset="0"/>
              </a:rPr>
              <a:pPr eaLnBrk="1" hangingPunct="1"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675307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17126</TotalTime>
  <Words>489</Words>
  <Application>Microsoft Office PowerPoint</Application>
  <PresentationFormat>On-screen Show (4:3)</PresentationFormat>
  <Paragraphs>159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Courier New</vt:lpstr>
      <vt:lpstr>Garamond</vt:lpstr>
      <vt:lpstr>Wingdings</vt:lpstr>
      <vt:lpstr>Edge</vt:lpstr>
      <vt:lpstr>EECE.2160 ECE Application Programming</vt:lpstr>
      <vt:lpstr>Lecture outline</vt:lpstr>
      <vt:lpstr>Strings in C</vt:lpstr>
      <vt:lpstr>Strings and I/O functions</vt:lpstr>
      <vt:lpstr>String functions</vt:lpstr>
      <vt:lpstr>String functions (cont.)</vt:lpstr>
      <vt:lpstr>String functions (cont.)</vt:lpstr>
      <vt:lpstr>Example: Strings</vt:lpstr>
      <vt:lpstr>Example solution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1724</cp:revision>
  <dcterms:created xsi:type="dcterms:W3CDTF">2006-04-03T05:03:01Z</dcterms:created>
  <dcterms:modified xsi:type="dcterms:W3CDTF">2019-10-29T17:11:42Z</dcterms:modified>
</cp:coreProperties>
</file>