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9"/>
  </p:notesMasterIdLst>
  <p:handoutMasterIdLst>
    <p:handoutMasterId r:id="rId10"/>
  </p:handoutMasterIdLst>
  <p:sldIdLst>
    <p:sldId id="256" r:id="rId2"/>
    <p:sldId id="537" r:id="rId3"/>
    <p:sldId id="538" r:id="rId4"/>
    <p:sldId id="539" r:id="rId5"/>
    <p:sldId id="540" r:id="rId6"/>
    <p:sldId id="527" r:id="rId7"/>
    <p:sldId id="526" r:id="rId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9C7433-E881-413A-96B3-41C7939657E9}" v="1" dt="2019-10-19T01:18:34.5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69"/>
  </p:normalViewPr>
  <p:slideViewPr>
    <p:cSldViewPr>
      <p:cViewPr varScale="1">
        <p:scale>
          <a:sx n="81" d="100"/>
          <a:sy n="81" d="100"/>
        </p:scale>
        <p:origin x="1017" y="3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iger, Michael J" userId="13cae92b-b37c-450b-a449-82fcae19569d" providerId="ADAL" clId="{BBDB2B53-620C-4E3A-8858-6CF1A31ECF0D}"/>
    <pc:docChg chg="delSld modSld">
      <pc:chgData name="Geiger, Michael J" userId="13cae92b-b37c-450b-a449-82fcae19569d" providerId="ADAL" clId="{BBDB2B53-620C-4E3A-8858-6CF1A31ECF0D}" dt="2019-10-19T01:18:48.471" v="33" actId="2696"/>
      <pc:docMkLst>
        <pc:docMk/>
      </pc:docMkLst>
      <pc:sldChg chg="modSp">
        <pc:chgData name="Geiger, Michael J" userId="13cae92b-b37c-450b-a449-82fcae19569d" providerId="ADAL" clId="{BBDB2B53-620C-4E3A-8858-6CF1A31ECF0D}" dt="2019-10-19T01:18:03.326" v="23" actId="20577"/>
        <pc:sldMkLst>
          <pc:docMk/>
          <pc:sldMk cId="0" sldId="256"/>
        </pc:sldMkLst>
        <pc:spChg chg="mod">
          <ac:chgData name="Geiger, Michael J" userId="13cae92b-b37c-450b-a449-82fcae19569d" providerId="ADAL" clId="{BBDB2B53-620C-4E3A-8858-6CF1A31ECF0D}" dt="2019-10-19T01:18:03.326" v="23" actId="20577"/>
          <ac:spMkLst>
            <pc:docMk/>
            <pc:sldMk cId="0" sldId="256"/>
            <ac:spMk id="17410" creationId="{00000000-0000-0000-0000-000000000000}"/>
          </ac:spMkLst>
        </pc:spChg>
      </pc:sldChg>
      <pc:sldChg chg="del">
        <pc:chgData name="Geiger, Michael J" userId="13cae92b-b37c-450b-a449-82fcae19569d" providerId="ADAL" clId="{BBDB2B53-620C-4E3A-8858-6CF1A31ECF0D}" dt="2019-10-19T01:18:19.081" v="24" actId="2696"/>
        <pc:sldMkLst>
          <pc:docMk/>
          <pc:sldMk cId="0" sldId="257"/>
        </pc:sldMkLst>
      </pc:sldChg>
      <pc:sldChg chg="del">
        <pc:chgData name="Geiger, Michael J" userId="13cae92b-b37c-450b-a449-82fcae19569d" providerId="ADAL" clId="{BBDB2B53-620C-4E3A-8858-6CF1A31ECF0D}" dt="2019-10-19T01:18:48.471" v="33" actId="2696"/>
        <pc:sldMkLst>
          <pc:docMk/>
          <pc:sldMk cId="0" sldId="410"/>
        </pc:sldMkLst>
      </pc:sldChg>
      <pc:sldChg chg="del">
        <pc:chgData name="Geiger, Michael J" userId="13cae92b-b37c-450b-a449-82fcae19569d" providerId="ADAL" clId="{BBDB2B53-620C-4E3A-8858-6CF1A31ECF0D}" dt="2019-10-19T01:18:45.825" v="25" actId="2696"/>
        <pc:sldMkLst>
          <pc:docMk/>
          <pc:sldMk cId="0" sldId="521"/>
        </pc:sldMkLst>
      </pc:sldChg>
      <pc:sldChg chg="del">
        <pc:chgData name="Geiger, Michael J" userId="13cae92b-b37c-450b-a449-82fcae19569d" providerId="ADAL" clId="{BBDB2B53-620C-4E3A-8858-6CF1A31ECF0D}" dt="2019-10-19T01:18:45.914" v="27" actId="2696"/>
        <pc:sldMkLst>
          <pc:docMk/>
          <pc:sldMk cId="0" sldId="522"/>
        </pc:sldMkLst>
      </pc:sldChg>
      <pc:sldChg chg="del">
        <pc:chgData name="Geiger, Michael J" userId="13cae92b-b37c-450b-a449-82fcae19569d" providerId="ADAL" clId="{BBDB2B53-620C-4E3A-8858-6CF1A31ECF0D}" dt="2019-10-19T01:18:45.935" v="28" actId="2696"/>
        <pc:sldMkLst>
          <pc:docMk/>
          <pc:sldMk cId="0" sldId="523"/>
        </pc:sldMkLst>
      </pc:sldChg>
      <pc:sldChg chg="del">
        <pc:chgData name="Geiger, Michael J" userId="13cae92b-b37c-450b-a449-82fcae19569d" providerId="ADAL" clId="{BBDB2B53-620C-4E3A-8858-6CF1A31ECF0D}" dt="2019-10-19T01:18:46.031" v="31" actId="2696"/>
        <pc:sldMkLst>
          <pc:docMk/>
          <pc:sldMk cId="0" sldId="524"/>
        </pc:sldMkLst>
      </pc:sldChg>
      <pc:sldChg chg="del">
        <pc:chgData name="Geiger, Michael J" userId="13cae92b-b37c-450b-a449-82fcae19569d" providerId="ADAL" clId="{BBDB2B53-620C-4E3A-8858-6CF1A31ECF0D}" dt="2019-10-19T01:18:46.052" v="32" actId="2696"/>
        <pc:sldMkLst>
          <pc:docMk/>
          <pc:sldMk cId="0" sldId="525"/>
        </pc:sldMkLst>
      </pc:sldChg>
      <pc:sldChg chg="del">
        <pc:chgData name="Geiger, Michael J" userId="13cae92b-b37c-450b-a449-82fcae19569d" providerId="ADAL" clId="{BBDB2B53-620C-4E3A-8858-6CF1A31ECF0D}" dt="2019-10-19T01:18:45.886" v="26" actId="2696"/>
        <pc:sldMkLst>
          <pc:docMk/>
          <pc:sldMk cId="0" sldId="531"/>
        </pc:sldMkLst>
      </pc:sldChg>
      <pc:sldChg chg="del">
        <pc:chgData name="Geiger, Michael J" userId="13cae92b-b37c-450b-a449-82fcae19569d" providerId="ADAL" clId="{BBDB2B53-620C-4E3A-8858-6CF1A31ECF0D}" dt="2019-10-19T01:18:45.965" v="29" actId="2696"/>
        <pc:sldMkLst>
          <pc:docMk/>
          <pc:sldMk cId="1897418787" sldId="535"/>
        </pc:sldMkLst>
      </pc:sldChg>
      <pc:sldChg chg="del">
        <pc:chgData name="Geiger, Michael J" userId="13cae92b-b37c-450b-a449-82fcae19569d" providerId="ADAL" clId="{BBDB2B53-620C-4E3A-8858-6CF1A31ECF0D}" dt="2019-10-19T01:18:45.989" v="30" actId="2696"/>
        <pc:sldMkLst>
          <pc:docMk/>
          <pc:sldMk cId="783878342" sldId="53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1943A36D-41F9-4A4C-BBC2-CDEBA1258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37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E500FADD-53EE-D848-976B-F480426A1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27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73D6B-9D99-FE44-89F3-2F1DFD60CB25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00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1AB9658-6F7A-46A5-9D60-1D278A718622}" type="datetime1">
              <a:rPr lang="en-US" smtClean="0"/>
              <a:t>10/18/2019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945747-DE5B-6846-821A-B19D0B925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56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D1740-581F-42CC-9112-4B4C9E3B9DA8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BC1C3-55A5-BE49-AD0C-D4FA9F612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1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A2601-9DF9-4B55-BBA6-1EEDCDA0B213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FDE68-BF85-444A-A980-8678CC4492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410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D8ED3-377D-4DC5-8911-C05352144F7B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A74EE-A1C6-1247-A8D0-62924430E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797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88EFA-9EED-441F-AC29-712004B8C50D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7DE34-7332-E34D-A685-548F94C41C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59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D2A8A6-50C3-420F-8E3A-67F41856EDD8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73DA3-9146-9847-8040-14D6F13C11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49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23330-72D1-4CDC-BD0F-89A61236CBA5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E4CD4-0C90-054E-82F1-FC07A4068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05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EB6E4-47D0-4E99-86F0-6A62251D4945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181C72-FD69-FC42-A457-F15FE7580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11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8890A-133F-4E81-B8C2-AC5424745A71}" type="datetime1">
              <a:rPr lang="en-US" smtClean="0"/>
              <a:t>10/18/2019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3C9E7-D7B8-0D40-8646-292226E62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64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7D4C5-48EB-448F-AD43-E50059A04847}" type="datetime1">
              <a:rPr lang="en-US" smtClean="0"/>
              <a:t>10/18/2019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0CF91A-C63D-8642-82BC-4856D0A11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940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40244-4C2F-4C73-A5BC-51466C03D7A5}" type="datetime1">
              <a:rPr lang="en-US" smtClean="0"/>
              <a:t>10/18/2019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A28CC-558C-3A45-851C-B8686CECC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72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F4A108-8A77-40EA-9706-166BFE0C245A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D94A3-1AB4-CB4C-9FD5-AC3EAAE1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180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F5192-8CB3-440C-B00F-D521819B90F7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4BEA7-2F8F-DB4B-BECE-E58CA262B3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320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079DEFA5-9D49-4496-9F09-22DFDC4575A2}" type="datetime1">
              <a:rPr lang="en-US" smtClean="0"/>
              <a:t>10/18/2019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847DCD74-54EF-0F4A-81D0-427355E0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3" r:id="rId1"/>
    <p:sldLayoutId id="2147484831" r:id="rId2"/>
    <p:sldLayoutId id="2147484832" r:id="rId3"/>
    <p:sldLayoutId id="2147484833" r:id="rId4"/>
    <p:sldLayoutId id="2147484834" r:id="rId5"/>
    <p:sldLayoutId id="2147484835" r:id="rId6"/>
    <p:sldLayoutId id="2147484836" r:id="rId7"/>
    <p:sldLayoutId id="2147484837" r:id="rId8"/>
    <p:sldLayoutId id="2147484838" r:id="rId9"/>
    <p:sldLayoutId id="2147484839" r:id="rId10"/>
    <p:sldLayoutId id="2147484840" r:id="rId11"/>
    <p:sldLayoutId id="2147484841" r:id="rId12"/>
    <p:sldLayoutId id="2147484842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 dirty="0">
                <a:latin typeface="Garamond" charset="0"/>
              </a:rPr>
              <a:t>EECE.2160</a:t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Dr. Michael Geiger &amp; Dr. Lin Li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Fall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20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Program 5 overview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P5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Integral approximation through trapezoidal method</a:t>
            </a:r>
          </a:p>
          <a:p>
            <a:r>
              <a:rPr lang="en-US" dirty="0"/>
              <a:t>Program split into three files</a:t>
            </a:r>
          </a:p>
          <a:p>
            <a:pPr lvl="1"/>
            <a:r>
              <a:rPr lang="en-US" dirty="0" err="1"/>
              <a:t>zyBooks</a:t>
            </a:r>
            <a:r>
              <a:rPr lang="en-US" dirty="0"/>
              <a:t> IDE allows you to view one at a time</a:t>
            </a:r>
          </a:p>
          <a:p>
            <a:pPr lvl="1"/>
            <a:r>
              <a:rPr lang="en-US" dirty="0"/>
              <a:t>prog5_integral.c: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main() </a:t>
            </a:r>
            <a:r>
              <a:rPr lang="en-US" dirty="0"/>
              <a:t>function only</a:t>
            </a:r>
          </a:p>
          <a:p>
            <a:pPr lvl="1"/>
            <a:r>
              <a:rPr lang="en-US" dirty="0"/>
              <a:t>prog5_functions.h: function prototypes</a:t>
            </a:r>
          </a:p>
          <a:p>
            <a:pPr lvl="2"/>
            <a:r>
              <a:rPr lang="en-US" dirty="0"/>
              <a:t>Do not need to modify unless you’re adding function(s)</a:t>
            </a:r>
          </a:p>
          <a:p>
            <a:pPr lvl="1"/>
            <a:r>
              <a:rPr lang="en-US" dirty="0"/>
              <a:t>prog5_functions.c: function definitions</a:t>
            </a:r>
          </a:p>
          <a:p>
            <a:pPr lvl="2"/>
            <a:r>
              <a:rPr lang="en-US" dirty="0"/>
              <a:t>Complete what’s already there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BB0F57-C0AD-4B16-8940-058FAEEE99D0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0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P5 overview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General program structure</a:t>
            </a:r>
          </a:p>
          <a:p>
            <a:pPr lvl="1"/>
            <a:r>
              <a:rPr lang="en-US" dirty="0"/>
              <a:t>Read input values (endpoints, # trapezoids)</a:t>
            </a:r>
          </a:p>
          <a:p>
            <a:pPr lvl="1"/>
            <a:r>
              <a:rPr lang="en-US" dirty="0"/>
              <a:t>Call integrate() from main() to perform integral</a:t>
            </a:r>
          </a:p>
          <a:p>
            <a:pPr lvl="1"/>
            <a:r>
              <a:rPr lang="en-US" dirty="0"/>
              <a:t>Repeat program?</a:t>
            </a:r>
          </a:p>
          <a:p>
            <a:pPr lvl="2"/>
            <a:r>
              <a:rPr lang="en-US" dirty="0"/>
              <a:t>User should answer Y/N (case insensitive)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main()</a:t>
            </a:r>
            <a:r>
              <a:rPr lang="en-US" dirty="0"/>
              <a:t> mostly responsible for input/output</a:t>
            </a:r>
          </a:p>
          <a:p>
            <a:pPr lvl="1"/>
            <a:r>
              <a:rPr lang="en-US" dirty="0"/>
              <a:t>1 large loop for most of main() repeats if ‘Y’/’y’</a:t>
            </a:r>
          </a:p>
          <a:p>
            <a:pPr lvl="1"/>
            <a:r>
              <a:rPr lang="en-US" dirty="0"/>
              <a:t>Smaller loops for each input prompt (like P4)</a:t>
            </a:r>
          </a:p>
          <a:p>
            <a:r>
              <a:rPr lang="en-US" dirty="0"/>
              <a:t>Error conditions</a:t>
            </a:r>
          </a:p>
          <a:p>
            <a:pPr lvl="1"/>
            <a:r>
              <a:rPr lang="en-US" dirty="0"/>
              <a:t>Formatting errors for each numeric input</a:t>
            </a:r>
          </a:p>
          <a:p>
            <a:pPr lvl="1"/>
            <a:r>
              <a:rPr lang="en-US" dirty="0"/>
              <a:t>Low endpoint must be &lt; high endpoint</a:t>
            </a:r>
          </a:p>
          <a:p>
            <a:pPr lvl="1"/>
            <a:r>
              <a:rPr lang="en-US" dirty="0"/>
              <a:t># trapezoids must be at least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66BC2F-1258-41F9-9A01-A9801608FBE1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75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P5: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integrate(min, max, trapezoids)</a:t>
            </a:r>
          </a:p>
          <a:p>
            <a:pPr lvl="1"/>
            <a:r>
              <a:rPr lang="en-US" dirty="0"/>
              <a:t>Performs actual integral approximation</a:t>
            </a:r>
          </a:p>
          <a:p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f(x)</a:t>
            </a:r>
          </a:p>
          <a:p>
            <a:pPr lvl="1"/>
            <a:r>
              <a:rPr lang="en-US" dirty="0"/>
              <a:t>Function to be integrated</a:t>
            </a:r>
          </a:p>
          <a:p>
            <a:pPr lvl="1"/>
            <a:r>
              <a:rPr lang="en-US" dirty="0"/>
              <a:t>Always fixed as: sin(x) + x</a:t>
            </a:r>
            <a:r>
              <a:rPr lang="en-US" baseline="30000" dirty="0"/>
              <a:t>2</a:t>
            </a:r>
            <a:r>
              <a:rPr lang="en-US" dirty="0"/>
              <a:t> / 10</a:t>
            </a:r>
          </a:p>
          <a:p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badInput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</a:t>
            </a:r>
          </a:p>
          <a:p>
            <a:pPr lvl="1"/>
            <a:r>
              <a:rPr lang="en-US" dirty="0"/>
              <a:t>Used to clear line if formatting error occurs</a:t>
            </a:r>
          </a:p>
          <a:p>
            <a:pPr lvl="1"/>
            <a:r>
              <a:rPr lang="en-US" dirty="0"/>
              <a:t>If written correctly, can generally handle errors as:</a:t>
            </a:r>
          </a:p>
          <a:p>
            <a:pPr marL="344487" lvl="1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if (formatting error)</a:t>
            </a:r>
          </a:p>
          <a:p>
            <a:pPr marL="344487" lvl="1" indent="0">
              <a:buNone/>
            </a:pP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	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badInput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();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554F1C-839A-45FD-92F7-B42910A0B91E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37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P5: trapezoidal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/>
              <p:cNvSpPr>
                <a:spLocks noGrp="1"/>
              </p:cNvSpPr>
              <p:nvPr>
                <p:ph type="body" sz="half" idx="2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Range </a:t>
                </a:r>
                <a:r>
                  <a:rPr lang="en-US" i="1" dirty="0"/>
                  <a:t>[a, b]</a:t>
                </a:r>
                <a:r>
                  <a:rPr lang="en-US" dirty="0"/>
                  <a:t> split into </a:t>
                </a:r>
                <a:r>
                  <a:rPr lang="en-US" i="1" dirty="0"/>
                  <a:t>n</a:t>
                </a:r>
                <a:r>
                  <a:rPr lang="en-US" dirty="0"/>
                  <a:t> trapezoids</a:t>
                </a:r>
              </a:p>
              <a:p>
                <a:r>
                  <a:rPr lang="en-US" dirty="0"/>
                  <a:t>Trapezoid width =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 </m:t>
                    </m:r>
                    <m:r>
                      <a:rPr lang="en-US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∆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𝑥</m:t>
                    </m:r>
                    <m:r>
                      <a:rPr lang="en-US" b="0" i="1" smtClean="0">
                        <a:latin typeface="Cambria Math" charset="0"/>
                        <a:ea typeface="Cambria Math" charset="0"/>
                        <a:cs typeface="Cambria Math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charset="0"/>
                            <a:cs typeface="Cambria Math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charset="0"/>
                                <a:cs typeface="Cambria Math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𝑏</m:t>
                            </m:r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 −</m:t>
                            </m:r>
                            <m:r>
                              <a:rPr lang="en-US" b="0" i="1" smtClean="0">
                                <a:latin typeface="Cambria Math" charset="0"/>
                                <a:ea typeface="Cambria Math" charset="0"/>
                                <a:cs typeface="Cambria Math" charset="0"/>
                              </a:rPr>
                              <m:t>𝑎</m:t>
                            </m:r>
                          </m:e>
                        </m:d>
                      </m:num>
                      <m:den>
                        <m:r>
                          <a:rPr lang="en-US" b="0" i="1" smtClean="0">
                            <a:latin typeface="Cambria Math" charset="0"/>
                            <a:ea typeface="Cambria Math" charset="0"/>
                            <a:cs typeface="Cambria Math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Trapezoid area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0.5 ×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×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h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d>
                  </m:oMath>
                </a14:m>
                <a:r>
                  <a:rPr lang="en-US" dirty="0">
                    <a:effectLst/>
                  </a:rPr>
                  <a:t> 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			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0.5 × 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×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>
                    <a:effectLst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			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0.5 × ∆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×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blipFill>
                <a:blip r:embed="rId2"/>
                <a:stretch>
                  <a:fillRect l="-444" t="-6045" b="-4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03C508-DEAE-446A-AA30-B3A949A33222}" type="datetime1">
              <a:rPr lang="en-US" smtClean="0"/>
              <a:t>10/18/2019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9" name="Content Placeholder 8" descr="http://images.wikia.com/trapezoidalmethod/images/b/b9/Trap.jpg"/>
          <p:cNvPicPr>
            <a:picLocks noGrp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186" y="1143000"/>
            <a:ext cx="5095627" cy="2417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1099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P5: trapezoidal method 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Placeholder 7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228600" y="3713163"/>
                <a:ext cx="8610600" cy="2417762"/>
              </a:xfrm>
            </p:spPr>
            <p:txBody>
              <a:bodyPr>
                <a:normAutofit fontScale="55000" lnSpcReduction="20000"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dirty="0">
                    <a:solidFill>
                      <a:srgbClr val="FF0000"/>
                    </a:solidFill>
                  </a:rPr>
                  <a:t>Math here is just simplification of basic area calculation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𝐴𝑟𝑒𝑎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=0.5 × ∆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×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+ 0.5 × 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×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+…+0.5 × 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×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=0.5 × 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×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=0.5 × ∆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 ×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+2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+…+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× ∆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b="1" i="1">
                          <a:latin typeface="Cambria Math" panose="02040503050406030204" pitchFamily="18" charset="0"/>
                        </a:rPr>
                        <m:t> ×</m:t>
                      </m:r>
                      <m:d>
                        <m:d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𝟎</m:t>
                              </m:r>
                            </m:sub>
                          </m:s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𝟐</m:t>
                          </m:r>
                          <m:nary>
                            <m:naryPr>
                              <m:chr m:val="∑"/>
                              <m:limLoc m:val="undOvr"/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  <m:sup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𝒚</m:t>
                                  </m:r>
                                </m:e>
                                <m:sub>
                                  <m:r>
                                    <a:rPr lang="en-US" b="1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b>
                              </m:sSub>
                            </m:e>
                          </m:nary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b>
                          </m:sSub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≈</m:t>
                      </m:r>
                      <m:nary>
                        <m:naryPr>
                          <m:limLoc m:val="subSup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𝑏</m:t>
                          </m:r>
                        </m:sup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 Placehold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228600" y="3713163"/>
                <a:ext cx="8610600" cy="2417762"/>
              </a:xfrm>
              <a:blipFill>
                <a:blip r:embed="rId2"/>
                <a:stretch>
                  <a:fillRect t="-27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5F0202-3EC0-4F76-B9D8-D538FFA2E077}" type="datetime1">
              <a:rPr lang="en-US" smtClean="0"/>
              <a:t>10/18/2019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29CFE6-C5D5-024F-8CE3-7E4D4E10042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9" name="Content Placeholder 8" descr="http://images.wikia.com/trapezoidalmethod/images/b/b9/Trap.jpg"/>
          <p:cNvPicPr>
            <a:picLocks noGrp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186" y="1143000"/>
            <a:ext cx="5095627" cy="2417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2959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P5: implementation warning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4032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 through x values </a:t>
            </a:r>
            <a:r>
              <a:rPr lang="en-US" dirty="0">
                <a:sym typeface="Wingdings"/>
              </a:rPr>
              <a:t> </a:t>
            </a:r>
            <a:r>
              <a:rPr lang="en-US" dirty="0"/>
              <a:t>generate y values (trapezoid heights)</a:t>
            </a:r>
          </a:p>
          <a:p>
            <a:r>
              <a:rPr lang="en-US" dirty="0"/>
              <a:t>How should you code that process?</a:t>
            </a:r>
          </a:p>
          <a:p>
            <a:pPr lvl="1"/>
            <a:r>
              <a:rPr lang="en-US" dirty="0"/>
              <a:t>For loop can iterate over range, but be careful</a:t>
            </a:r>
          </a:p>
          <a:p>
            <a:pPr lvl="1"/>
            <a:r>
              <a:rPr lang="en-US" dirty="0"/>
              <a:t>Wrong idea: loop over x values, i.e.</a:t>
            </a:r>
          </a:p>
          <a:p>
            <a:pPr marL="344487" lvl="1" indent="0">
              <a:buNone/>
            </a:pPr>
            <a:r>
              <a:rPr lang="en-US" dirty="0"/>
              <a:t>	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for (x = a; x &lt; b; x +=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deltaX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) {…}</a:t>
            </a:r>
          </a:p>
          <a:p>
            <a:pPr lvl="1"/>
            <a:r>
              <a:rPr lang="en-US" dirty="0"/>
              <a:t>What’s the potential problem?</a:t>
            </a:r>
          </a:p>
          <a:p>
            <a:pPr lvl="2"/>
            <a:r>
              <a:rPr lang="en-US" dirty="0"/>
              <a:t>What data type should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x</a:t>
            </a:r>
            <a:r>
              <a:rPr lang="en-US" dirty="0"/>
              <a:t>,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a</a:t>
            </a:r>
            <a:r>
              <a:rPr lang="en-US" dirty="0"/>
              <a:t>,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b</a:t>
            </a:r>
            <a:r>
              <a:rPr lang="en-US" dirty="0"/>
              <a:t>, &amp; </a:t>
            </a:r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deltaX</a:t>
            </a:r>
            <a:r>
              <a:rPr lang="en-US" dirty="0"/>
              <a:t> be?</a:t>
            </a:r>
          </a:p>
          <a:p>
            <a:pPr lvl="2"/>
            <a:r>
              <a:rPr lang="en-US" dirty="0"/>
              <a:t>All variables of type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</a:rPr>
              <a:t>double</a:t>
            </a:r>
            <a:r>
              <a:rPr lang="en-US" dirty="0"/>
              <a:t> </a:t>
            </a:r>
            <a:r>
              <a:rPr lang="en-US" dirty="0">
                <a:sym typeface="Wingdings"/>
              </a:rPr>
              <a:t> approximations</a:t>
            </a:r>
          </a:p>
          <a:p>
            <a:pPr lvl="3"/>
            <a:r>
              <a:rPr lang="en-US" dirty="0">
                <a:sym typeface="Wingdings"/>
              </a:rPr>
              <a:t>Rounding errors will affect # loop iterations</a:t>
            </a:r>
          </a:p>
          <a:p>
            <a:pPr lvl="1"/>
            <a:r>
              <a:rPr lang="en-US" dirty="0">
                <a:sym typeface="Wingdings"/>
              </a:rPr>
              <a:t>Is there a whole number you can use with loop?</a:t>
            </a:r>
          </a:p>
          <a:p>
            <a:pPr lvl="2"/>
            <a:r>
              <a:rPr lang="en-US" dirty="0">
                <a:sym typeface="Wingdings"/>
              </a:rPr>
              <a:t># iterations can (and should) be based on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n</a:t>
            </a:r>
          </a:p>
          <a:p>
            <a:pPr lvl="2"/>
            <a:r>
              <a:rPr lang="en-US" dirty="0">
                <a:sym typeface="Wingdings"/>
              </a:rPr>
              <a:t>Iterations might not exactly =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n</a:t>
            </a:r>
            <a:r>
              <a:rPr lang="en-US" dirty="0">
                <a:sym typeface="Wingdings"/>
              </a:rPr>
              <a:t> (could be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n – 1</a:t>
            </a:r>
            <a:r>
              <a:rPr lang="en-US" dirty="0">
                <a:sym typeface="Wingdings"/>
              </a:rPr>
              <a:t>, </a:t>
            </a:r>
            <a:r>
              <a:rPr lang="en-US" dirty="0">
                <a:latin typeface="Courier New" charset="0"/>
                <a:ea typeface="Courier New" charset="0"/>
                <a:cs typeface="Courier New" charset="0"/>
                <a:sym typeface="Wingdings"/>
              </a:rPr>
              <a:t>n + 1</a:t>
            </a:r>
            <a:r>
              <a:rPr lang="en-US" dirty="0">
                <a:sym typeface="Wingdings"/>
              </a:rPr>
              <a:t>, ?)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DFD32D-0F11-4555-9B83-3F85AC58FD4A}" type="datetime1">
              <a:rPr lang="en-US" smtClean="0"/>
              <a:t>10/18/2019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Program 5 overview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52AFB1-79C3-B348-9C1A-B976DA6D35A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45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16465</TotalTime>
  <Words>430</Words>
  <Application>Microsoft Office PowerPoint</Application>
  <PresentationFormat>On-screen Show (4:3)</PresentationFormat>
  <Paragraphs>84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Cambria Math</vt:lpstr>
      <vt:lpstr>Courier New</vt:lpstr>
      <vt:lpstr>Garamond</vt:lpstr>
      <vt:lpstr>Wingdings</vt:lpstr>
      <vt:lpstr>Edge</vt:lpstr>
      <vt:lpstr>EECE.2160 ECE Application Programming</vt:lpstr>
      <vt:lpstr>P5 overview</vt:lpstr>
      <vt:lpstr>P5 overview (continued)</vt:lpstr>
      <vt:lpstr>P5: functions</vt:lpstr>
      <vt:lpstr>P5: trapezoidal method</vt:lpstr>
      <vt:lpstr>P5: trapezoidal method (continued)</vt:lpstr>
      <vt:lpstr>P5: implementation warning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Application Programming</dc:title>
  <dc:creator>geigerm</dc:creator>
  <cp:lastModifiedBy>Geiger, Michael J</cp:lastModifiedBy>
  <cp:revision>1779</cp:revision>
  <dcterms:created xsi:type="dcterms:W3CDTF">2006-04-03T05:03:01Z</dcterms:created>
  <dcterms:modified xsi:type="dcterms:W3CDTF">2019-10-19T01:18:54Z</dcterms:modified>
</cp:coreProperties>
</file>