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23"/>
  </p:notesMasterIdLst>
  <p:handoutMasterIdLst>
    <p:handoutMasterId r:id="rId24"/>
  </p:handoutMasterIdLst>
  <p:sldIdLst>
    <p:sldId id="256" r:id="rId2"/>
    <p:sldId id="422" r:id="rId3"/>
    <p:sldId id="467" r:id="rId4"/>
    <p:sldId id="468" r:id="rId5"/>
    <p:sldId id="469" r:id="rId6"/>
    <p:sldId id="470" r:id="rId7"/>
    <p:sldId id="471" r:id="rId8"/>
    <p:sldId id="472" r:id="rId9"/>
    <p:sldId id="473" r:id="rId10"/>
    <p:sldId id="474" r:id="rId11"/>
    <p:sldId id="475" r:id="rId12"/>
    <p:sldId id="476" r:id="rId13"/>
    <p:sldId id="477" r:id="rId14"/>
    <p:sldId id="478" r:id="rId15"/>
    <p:sldId id="479" r:id="rId16"/>
    <p:sldId id="480" r:id="rId17"/>
    <p:sldId id="519" r:id="rId18"/>
    <p:sldId id="520" r:id="rId19"/>
    <p:sldId id="521" r:id="rId20"/>
    <p:sldId id="522" r:id="rId21"/>
    <p:sldId id="447" r:id="rId22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15932DB7-C50E-4405-991F-85DC14223169}">
          <p14:sldIdLst>
            <p14:sldId id="256"/>
            <p14:sldId id="422"/>
            <p14:sldId id="467"/>
            <p14:sldId id="468"/>
            <p14:sldId id="469"/>
            <p14:sldId id="470"/>
            <p14:sldId id="471"/>
            <p14:sldId id="472"/>
            <p14:sldId id="473"/>
            <p14:sldId id="474"/>
            <p14:sldId id="475"/>
            <p14:sldId id="476"/>
            <p14:sldId id="477"/>
            <p14:sldId id="478"/>
            <p14:sldId id="479"/>
            <p14:sldId id="480"/>
            <p14:sldId id="519"/>
            <p14:sldId id="520"/>
            <p14:sldId id="521"/>
            <p14:sldId id="522"/>
            <p14:sldId id="44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672" y="45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Arial" charset="0"/>
              </a:defRPr>
            </a:lvl1pPr>
          </a:lstStyle>
          <a:p>
            <a:pPr>
              <a:defRPr/>
            </a:pPr>
            <a:fld id="{7F141DDF-7AF5-7148-8517-FA5EE30205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4587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Arial" charset="0"/>
              </a:defRPr>
            </a:lvl1pPr>
          </a:lstStyle>
          <a:p>
            <a:pPr>
              <a:defRPr/>
            </a:pPr>
            <a:fld id="{C369A9BB-D310-0D44-91F2-E5A237EEBF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45599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CA1C657-2908-2C4B-8ECE-CD179831DB0D}" type="slidenum">
              <a:rPr lang="en-US" sz="1200"/>
              <a:pPr eaLnBrk="1" hangingPunct="1"/>
              <a:t>2</a:t>
            </a:fld>
            <a:endParaRPr lang="en-US" sz="1200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/>
              <a:t>ECE 160 - Introduction to Computer Engineering I</a:t>
            </a:r>
          </a:p>
        </p:txBody>
      </p:sp>
      <p:sp>
        <p:nvSpPr>
          <p:cNvPr id="2150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/>
              <a:t>02/09/2005</a:t>
            </a:r>
          </a:p>
        </p:txBody>
      </p:sp>
      <p:sp>
        <p:nvSpPr>
          <p:cNvPr id="2150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/>
              <a:t>(c) 2005, P. H. Viall</a:t>
            </a:r>
          </a:p>
        </p:txBody>
      </p:sp>
      <p:sp>
        <p:nvSpPr>
          <p:cNvPr id="2150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0FF63D0-F60C-584D-AFC5-1E800BED969E}" type="slidenum">
              <a:rPr lang="en-US" sz="1200"/>
              <a:pPr eaLnBrk="1" hangingPunct="1"/>
              <a:t>3</a:t>
            </a:fld>
            <a:endParaRPr lang="en-US" sz="1200"/>
          </a:p>
        </p:txBody>
      </p:sp>
      <p:sp>
        <p:nvSpPr>
          <p:cNvPr id="215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1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CF9CA83-8AB9-4656-93A1-BC791F6FC820}" type="datetime1">
              <a:rPr lang="en-US" smtClean="0"/>
              <a:t>10/16/2019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ECE Application Programming: Lecture 17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F85EF1B-BC27-254D-828D-92C1760ECB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936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854437-7255-4FE3-9FCD-47A5020CD629}" type="datetime1">
              <a:rPr lang="en-US" smtClean="0"/>
              <a:t>10/16/2019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17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2447E5-8448-4B45-BC71-DFA7A5CFA6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844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DEC9CE-4357-41E8-923F-BCDA00D0A8C2}" type="datetime1">
              <a:rPr lang="en-US" smtClean="0"/>
              <a:t>10/16/2019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17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EFF462-EC09-2C43-AF6E-01AE5235E0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0457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1CA28B-8287-422F-B746-0E850B3B7D76}" type="datetime1">
              <a:rPr lang="en-US" smtClean="0"/>
              <a:t>10/16/2019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17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55CC86-4854-A540-BA75-E7099D7B2D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8483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399BA7-0CFB-4C50-9BFD-267C03E11A6A}" type="datetime1">
              <a:rPr lang="en-US" smtClean="0"/>
              <a:t>10/16/2019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17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9083E8-70BF-D845-BAD2-711278D6BE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558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8CF121-5E81-444D-B68E-242A17231BD3}" type="datetime1">
              <a:rPr lang="en-US" smtClean="0"/>
              <a:t>10/16/2019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17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BD0505-ED58-BD46-922B-8CEF8ADFFD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485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99043F-688E-4CD6-AC26-9A71ECC635FE}" type="datetime1">
              <a:rPr lang="en-US" smtClean="0"/>
              <a:t>10/16/2019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17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BAC6B2-CD5C-5B48-BB26-3118D6E85B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657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7E5B3A-47BE-4C83-A077-49EB7B8E7555}" type="datetime1">
              <a:rPr lang="en-US" smtClean="0"/>
              <a:t>10/16/2019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17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5AC55E-5918-FF41-942C-6D39EA5206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766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109F0E-9CB8-45B6-ACD2-2BC160530366}" type="datetime1">
              <a:rPr lang="en-US" smtClean="0"/>
              <a:t>10/16/2019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17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B2436E-50EA-AE4E-B5A6-790BD56472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56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19F11D-70D0-4E7C-97F7-084A631642FC}" type="datetime1">
              <a:rPr lang="en-US" smtClean="0"/>
              <a:t>10/16/2019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17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E4A6D4-FF9E-2A47-8910-D796F4F2B0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616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B4B693-E64B-4AA3-9729-F744E376519C}" type="datetime1">
              <a:rPr lang="en-US" smtClean="0"/>
              <a:t>10/16/2019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17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6F9047-C747-B04B-BC00-3409D0E37A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074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2ACDA2-4CDD-4AF2-8060-A8BBBC6B7CD5}" type="datetime1">
              <a:rPr lang="en-US" smtClean="0"/>
              <a:t>10/16/2019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17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F6064A-8DEB-6748-808C-C1EAD6122F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827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C09004-ACFA-4FD4-8A66-DDAD63C4A8DD}" type="datetime1">
              <a:rPr lang="en-US" smtClean="0"/>
              <a:t>10/16/2019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17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15D68-B361-C84F-9B2C-23F61D9D24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313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Garamond" charset="0"/>
                <a:cs typeface="Arial" charset="0"/>
              </a:defRPr>
            </a:lvl1pPr>
          </a:lstStyle>
          <a:p>
            <a:pPr>
              <a:defRPr/>
            </a:pPr>
            <a:fld id="{2FCAF8FD-064F-41DF-BF00-F5B6F5AFB7C0}" type="datetime1">
              <a:rPr lang="en-US" smtClean="0"/>
              <a:t>10/16/2019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/>
              <a:t>ECE Application Programming: Lecture 17</a:t>
            </a:r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Garamond" charset="0"/>
                <a:cs typeface="Arial" charset="0"/>
              </a:defRPr>
            </a:lvl1pPr>
          </a:lstStyle>
          <a:p>
            <a:pPr>
              <a:defRPr/>
            </a:pPr>
            <a:fld id="{75D03909-9F2B-FD4E-9465-D16294D4B5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61" r:id="rId1"/>
    <p:sldLayoutId id="2147484549" r:id="rId2"/>
    <p:sldLayoutId id="2147484550" r:id="rId3"/>
    <p:sldLayoutId id="2147484551" r:id="rId4"/>
    <p:sldLayoutId id="2147484552" r:id="rId5"/>
    <p:sldLayoutId id="2147484553" r:id="rId6"/>
    <p:sldLayoutId id="2147484554" r:id="rId7"/>
    <p:sldLayoutId id="2147484555" r:id="rId8"/>
    <p:sldLayoutId id="2147484556" r:id="rId9"/>
    <p:sldLayoutId id="2147484557" r:id="rId10"/>
    <p:sldLayoutId id="2147484558" r:id="rId11"/>
    <p:sldLayoutId id="2147484559" r:id="rId12"/>
    <p:sldLayoutId id="2147484560" r:id="rId13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>
                <a:latin typeface="Garamond" charset="0"/>
              </a:rPr>
              <a:t>EECE.2160</a:t>
            </a:r>
            <a:br>
              <a:rPr lang="en-US" sz="4600" dirty="0">
                <a:latin typeface="Garamond" charset="0"/>
              </a:rPr>
            </a:br>
            <a:r>
              <a:rPr lang="en-US" sz="4600" dirty="0">
                <a:latin typeface="Garamond" charset="0"/>
              </a:rPr>
              <a:t>ECE Application Programming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Instructor: 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Dr. Michael Geiger &amp; Dr. Lin Li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Fall 2019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17: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Functions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B1F61DF-6643-CE45-A7BC-2DDD1E0183F3}" type="slidenum">
              <a:rPr lang="en-US" sz="1200">
                <a:latin typeface="Garamond" charset="0"/>
              </a:rPr>
              <a:pPr eaLnBrk="1" hangingPunct="1"/>
              <a:t>10</a:t>
            </a:fld>
            <a:endParaRPr lang="en-US" sz="1200">
              <a:latin typeface="Garamond" charset="0"/>
            </a:endParaRPr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r>
              <a:rPr lang="en-US">
                <a:latin typeface="Garamond" charset="0"/>
              </a:rPr>
              <a:t>Functions - scope</a:t>
            </a: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228600" y="995363"/>
            <a:ext cx="8382000" cy="5862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Courier New" charset="0"/>
              </a:rPr>
              <a:t>#include &lt;stdio.h&gt;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#include &lt;math.h&gt;</a:t>
            </a:r>
          </a:p>
          <a:p>
            <a:pPr eaLnBrk="1" hangingPunct="1"/>
            <a:r>
              <a:rPr lang="en-US" sz="1800">
                <a:latin typeface="Courier New" charset="0"/>
              </a:rPr>
              <a:t>double hyp(double a, double b);</a:t>
            </a:r>
          </a:p>
          <a:p>
            <a:pPr eaLnBrk="1" hangingPunct="1"/>
            <a:r>
              <a:rPr lang="en-US" sz="1800">
                <a:latin typeface="Courier New" charset="0"/>
              </a:rPr>
              <a:t>void main()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x,y,h;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printf("Enter two legs of triangle: 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scanf("%lf %lf",&amp;x,&amp;y);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h=hyp(x,y);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printf("Trgle w legs %lf and %lf has hyp of %lf\n",x,y,h);  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pPr eaLnBrk="1" hangingPunct="1"/>
            <a:r>
              <a:rPr lang="en-US" sz="1800">
                <a:latin typeface="Courier New" charset="0"/>
              </a:rPr>
              <a:t>double hyp(double a, double b)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sum, result;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sum = a*a + b*b;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result = sqrt(sum);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return result;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pPr eaLnBrk="1" hangingPunct="1"/>
            <a:endParaRPr lang="en-US" sz="1800">
              <a:latin typeface="Courier New" charset="0"/>
            </a:endParaRP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6400800" y="1600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x</a:t>
            </a:r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6781800" y="16002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3.0</a:t>
            </a:r>
          </a:p>
        </p:txBody>
      </p:sp>
      <p:sp>
        <p:nvSpPr>
          <p:cNvPr id="28678" name="Text Box 6"/>
          <p:cNvSpPr txBox="1">
            <a:spLocks noChangeArrowheads="1"/>
          </p:cNvSpPr>
          <p:nvPr/>
        </p:nvSpPr>
        <p:spPr bwMode="auto">
          <a:xfrm>
            <a:off x="6400800" y="20574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y</a:t>
            </a:r>
          </a:p>
        </p:txBody>
      </p:sp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6400800" y="2514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h</a:t>
            </a:r>
          </a:p>
        </p:txBody>
      </p:sp>
      <p:sp>
        <p:nvSpPr>
          <p:cNvPr id="28680" name="Text Box 8"/>
          <p:cNvSpPr txBox="1">
            <a:spLocks noChangeArrowheads="1"/>
          </p:cNvSpPr>
          <p:nvPr/>
        </p:nvSpPr>
        <p:spPr bwMode="auto">
          <a:xfrm>
            <a:off x="6248400" y="4419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a</a:t>
            </a:r>
          </a:p>
        </p:txBody>
      </p:sp>
      <p:sp>
        <p:nvSpPr>
          <p:cNvPr id="28681" name="Rectangle 9"/>
          <p:cNvSpPr>
            <a:spLocks noChangeArrowheads="1"/>
          </p:cNvSpPr>
          <p:nvPr/>
        </p:nvSpPr>
        <p:spPr bwMode="auto">
          <a:xfrm>
            <a:off x="6781800" y="20574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4.0</a:t>
            </a:r>
          </a:p>
        </p:txBody>
      </p:sp>
      <p:sp>
        <p:nvSpPr>
          <p:cNvPr id="28682" name="Rectangle 10"/>
          <p:cNvSpPr>
            <a:spLocks noChangeArrowheads="1"/>
          </p:cNvSpPr>
          <p:nvPr/>
        </p:nvSpPr>
        <p:spPr bwMode="auto">
          <a:xfrm>
            <a:off x="6781800" y="2514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?</a:t>
            </a:r>
          </a:p>
        </p:txBody>
      </p:sp>
      <p:sp>
        <p:nvSpPr>
          <p:cNvPr id="28683" name="Text Box 11"/>
          <p:cNvSpPr txBox="1">
            <a:spLocks noChangeArrowheads="1"/>
          </p:cNvSpPr>
          <p:nvPr/>
        </p:nvSpPr>
        <p:spPr bwMode="auto">
          <a:xfrm>
            <a:off x="6248400" y="48768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b</a:t>
            </a:r>
          </a:p>
        </p:txBody>
      </p:sp>
      <p:sp>
        <p:nvSpPr>
          <p:cNvPr id="28684" name="Rectangle 12"/>
          <p:cNvSpPr>
            <a:spLocks noChangeArrowheads="1"/>
          </p:cNvSpPr>
          <p:nvPr/>
        </p:nvSpPr>
        <p:spPr bwMode="auto">
          <a:xfrm>
            <a:off x="6629400" y="48768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4.0</a:t>
            </a:r>
          </a:p>
        </p:txBody>
      </p:sp>
      <p:sp>
        <p:nvSpPr>
          <p:cNvPr id="28685" name="Text Box 13"/>
          <p:cNvSpPr txBox="1">
            <a:spLocks noChangeArrowheads="1"/>
          </p:cNvSpPr>
          <p:nvPr/>
        </p:nvSpPr>
        <p:spPr bwMode="auto">
          <a:xfrm>
            <a:off x="5638800" y="5334000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sum</a:t>
            </a:r>
          </a:p>
        </p:txBody>
      </p:sp>
      <p:sp>
        <p:nvSpPr>
          <p:cNvPr id="28686" name="Text Box 14"/>
          <p:cNvSpPr txBox="1">
            <a:spLocks noChangeArrowheads="1"/>
          </p:cNvSpPr>
          <p:nvPr/>
        </p:nvSpPr>
        <p:spPr bwMode="auto">
          <a:xfrm>
            <a:off x="5638800" y="5791200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result</a:t>
            </a:r>
          </a:p>
        </p:txBody>
      </p:sp>
      <p:sp>
        <p:nvSpPr>
          <p:cNvPr id="28687" name="Rectangle 15"/>
          <p:cNvSpPr>
            <a:spLocks noChangeArrowheads="1"/>
          </p:cNvSpPr>
          <p:nvPr/>
        </p:nvSpPr>
        <p:spPr bwMode="auto">
          <a:xfrm>
            <a:off x="6629400" y="53340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25.0</a:t>
            </a:r>
          </a:p>
        </p:txBody>
      </p:sp>
      <p:sp>
        <p:nvSpPr>
          <p:cNvPr id="28688" name="Rectangle 16"/>
          <p:cNvSpPr>
            <a:spLocks noChangeArrowheads="1"/>
          </p:cNvSpPr>
          <p:nvPr/>
        </p:nvSpPr>
        <p:spPr bwMode="auto">
          <a:xfrm>
            <a:off x="6629400" y="57912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5.0</a:t>
            </a:r>
          </a:p>
        </p:txBody>
      </p:sp>
      <p:sp>
        <p:nvSpPr>
          <p:cNvPr id="28689" name="Rectangle 17"/>
          <p:cNvSpPr>
            <a:spLocks noChangeArrowheads="1"/>
          </p:cNvSpPr>
          <p:nvPr/>
        </p:nvSpPr>
        <p:spPr bwMode="auto">
          <a:xfrm>
            <a:off x="6629400" y="4419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3.0</a:t>
            </a:r>
          </a:p>
        </p:txBody>
      </p:sp>
      <p:sp>
        <p:nvSpPr>
          <p:cNvPr id="28690" name="Line 18"/>
          <p:cNvSpPr>
            <a:spLocks noChangeShapeType="1"/>
          </p:cNvSpPr>
          <p:nvPr/>
        </p:nvSpPr>
        <p:spPr bwMode="auto">
          <a:xfrm>
            <a:off x="152400" y="54864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1" name="Date Placeholder 19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8F2592F-ACB2-4D5C-9757-B28E2D9A34E1}" type="datetime1">
              <a:rPr lang="en-US" sz="1200" smtClean="0">
                <a:latin typeface="Garamond" charset="0"/>
              </a:rPr>
              <a:t>10/16/2019</a:t>
            </a:fld>
            <a:endParaRPr lang="en-US" sz="1200">
              <a:latin typeface="Garamond" charset="0"/>
            </a:endParaRPr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17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2B918C3-4213-E342-B1BB-52577EB95283}" type="slidenum">
              <a:rPr lang="en-US" sz="1200">
                <a:latin typeface="Garamond" charset="0"/>
              </a:rPr>
              <a:pPr eaLnBrk="1" hangingPunct="1"/>
              <a:t>11</a:t>
            </a:fld>
            <a:endParaRPr lang="en-US" sz="1200">
              <a:latin typeface="Garamond" charset="0"/>
            </a:endParaRPr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r>
              <a:rPr lang="en-US">
                <a:latin typeface="Garamond" charset="0"/>
              </a:rPr>
              <a:t>Functions - scope</a:t>
            </a: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228600" y="995363"/>
            <a:ext cx="8382000" cy="5862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Courier New" charset="0"/>
              </a:rPr>
              <a:t>#include &lt;stdio.h&gt;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#include &lt;math.h&gt;</a:t>
            </a:r>
          </a:p>
          <a:p>
            <a:pPr eaLnBrk="1" hangingPunct="1"/>
            <a:r>
              <a:rPr lang="en-US" sz="1800">
                <a:latin typeface="Courier New" charset="0"/>
              </a:rPr>
              <a:t>double hyp(double a, double b);</a:t>
            </a:r>
          </a:p>
          <a:p>
            <a:pPr eaLnBrk="1" hangingPunct="1"/>
            <a:r>
              <a:rPr lang="en-US" sz="1800">
                <a:latin typeface="Courier New" charset="0"/>
              </a:rPr>
              <a:t>void main()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x,y,h;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printf("Enter two legs of triangle: 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scanf("%lf %lf",&amp;x,&amp;y);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h=hyp(x,y);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printf("Trgle w legs %lf and %lf has hyp of %lf\n",x,y,h);  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pPr eaLnBrk="1" hangingPunct="1"/>
            <a:r>
              <a:rPr lang="en-US" sz="1800">
                <a:latin typeface="Courier New" charset="0"/>
              </a:rPr>
              <a:t>double hyp(double a, double b)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sum, result;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sum = a*a + b*b;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result = sqrt(sum);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return result;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pPr eaLnBrk="1" hangingPunct="1"/>
            <a:endParaRPr lang="en-US" sz="1800">
              <a:latin typeface="Courier New" charset="0"/>
            </a:endParaRP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6400800" y="1600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x</a:t>
            </a:r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6781800" y="16002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3.0</a:t>
            </a:r>
          </a:p>
        </p:txBody>
      </p:sp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6400800" y="20574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y</a:t>
            </a:r>
          </a:p>
        </p:txBody>
      </p:sp>
      <p:sp>
        <p:nvSpPr>
          <p:cNvPr id="29703" name="Text Box 7"/>
          <p:cNvSpPr txBox="1">
            <a:spLocks noChangeArrowheads="1"/>
          </p:cNvSpPr>
          <p:nvPr/>
        </p:nvSpPr>
        <p:spPr bwMode="auto">
          <a:xfrm>
            <a:off x="6400800" y="2514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h</a:t>
            </a:r>
          </a:p>
        </p:txBody>
      </p:sp>
      <p:sp>
        <p:nvSpPr>
          <p:cNvPr id="29704" name="Text Box 8"/>
          <p:cNvSpPr txBox="1">
            <a:spLocks noChangeArrowheads="1"/>
          </p:cNvSpPr>
          <p:nvPr/>
        </p:nvSpPr>
        <p:spPr bwMode="auto">
          <a:xfrm>
            <a:off x="6248400" y="4419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a</a:t>
            </a:r>
          </a:p>
        </p:txBody>
      </p:sp>
      <p:sp>
        <p:nvSpPr>
          <p:cNvPr id="29705" name="Rectangle 9"/>
          <p:cNvSpPr>
            <a:spLocks noChangeArrowheads="1"/>
          </p:cNvSpPr>
          <p:nvPr/>
        </p:nvSpPr>
        <p:spPr bwMode="auto">
          <a:xfrm>
            <a:off x="6781800" y="20574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4.0</a:t>
            </a:r>
          </a:p>
        </p:txBody>
      </p:sp>
      <p:sp>
        <p:nvSpPr>
          <p:cNvPr id="29706" name="Rectangle 10"/>
          <p:cNvSpPr>
            <a:spLocks noChangeArrowheads="1"/>
          </p:cNvSpPr>
          <p:nvPr/>
        </p:nvSpPr>
        <p:spPr bwMode="auto">
          <a:xfrm>
            <a:off x="6781800" y="2514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?</a:t>
            </a:r>
          </a:p>
        </p:txBody>
      </p:sp>
      <p:sp>
        <p:nvSpPr>
          <p:cNvPr id="29707" name="Text Box 11"/>
          <p:cNvSpPr txBox="1">
            <a:spLocks noChangeArrowheads="1"/>
          </p:cNvSpPr>
          <p:nvPr/>
        </p:nvSpPr>
        <p:spPr bwMode="auto">
          <a:xfrm>
            <a:off x="6248400" y="48768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b</a:t>
            </a:r>
          </a:p>
        </p:txBody>
      </p:sp>
      <p:sp>
        <p:nvSpPr>
          <p:cNvPr id="29708" name="Rectangle 12"/>
          <p:cNvSpPr>
            <a:spLocks noChangeArrowheads="1"/>
          </p:cNvSpPr>
          <p:nvPr/>
        </p:nvSpPr>
        <p:spPr bwMode="auto">
          <a:xfrm>
            <a:off x="6629400" y="48768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4.0</a:t>
            </a:r>
          </a:p>
        </p:txBody>
      </p:sp>
      <p:sp>
        <p:nvSpPr>
          <p:cNvPr id="29709" name="Text Box 13"/>
          <p:cNvSpPr txBox="1">
            <a:spLocks noChangeArrowheads="1"/>
          </p:cNvSpPr>
          <p:nvPr/>
        </p:nvSpPr>
        <p:spPr bwMode="auto">
          <a:xfrm>
            <a:off x="5638800" y="5334000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sum</a:t>
            </a:r>
          </a:p>
        </p:txBody>
      </p:sp>
      <p:sp>
        <p:nvSpPr>
          <p:cNvPr id="29710" name="Text Box 14"/>
          <p:cNvSpPr txBox="1">
            <a:spLocks noChangeArrowheads="1"/>
          </p:cNvSpPr>
          <p:nvPr/>
        </p:nvSpPr>
        <p:spPr bwMode="auto">
          <a:xfrm>
            <a:off x="5638800" y="5791200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result</a:t>
            </a:r>
          </a:p>
        </p:txBody>
      </p:sp>
      <p:sp>
        <p:nvSpPr>
          <p:cNvPr id="29711" name="Rectangle 15"/>
          <p:cNvSpPr>
            <a:spLocks noChangeArrowheads="1"/>
          </p:cNvSpPr>
          <p:nvPr/>
        </p:nvSpPr>
        <p:spPr bwMode="auto">
          <a:xfrm>
            <a:off x="6629400" y="53340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25.0</a:t>
            </a:r>
          </a:p>
        </p:txBody>
      </p:sp>
      <p:sp>
        <p:nvSpPr>
          <p:cNvPr id="29712" name="Rectangle 16"/>
          <p:cNvSpPr>
            <a:spLocks noChangeArrowheads="1"/>
          </p:cNvSpPr>
          <p:nvPr/>
        </p:nvSpPr>
        <p:spPr bwMode="auto">
          <a:xfrm>
            <a:off x="6629400" y="57912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5.0</a:t>
            </a:r>
          </a:p>
        </p:txBody>
      </p:sp>
      <p:sp>
        <p:nvSpPr>
          <p:cNvPr id="29713" name="Rectangle 17"/>
          <p:cNvSpPr>
            <a:spLocks noChangeArrowheads="1"/>
          </p:cNvSpPr>
          <p:nvPr/>
        </p:nvSpPr>
        <p:spPr bwMode="auto">
          <a:xfrm>
            <a:off x="6629400" y="4419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3.0</a:t>
            </a:r>
          </a:p>
        </p:txBody>
      </p:sp>
      <p:sp>
        <p:nvSpPr>
          <p:cNvPr id="29714" name="Line 18"/>
          <p:cNvSpPr>
            <a:spLocks noChangeShapeType="1"/>
          </p:cNvSpPr>
          <p:nvPr/>
        </p:nvSpPr>
        <p:spPr bwMode="auto">
          <a:xfrm>
            <a:off x="152400" y="5715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5" name="AutoShape 19"/>
          <p:cNvSpPr>
            <a:spLocks noChangeArrowheads="1"/>
          </p:cNvSpPr>
          <p:nvPr/>
        </p:nvSpPr>
        <p:spPr bwMode="auto">
          <a:xfrm rot="1617166">
            <a:off x="1905000" y="4572000"/>
            <a:ext cx="4800600" cy="457200"/>
          </a:xfrm>
          <a:prstGeom prst="leftArrow">
            <a:avLst>
              <a:gd name="adj1" fmla="val 43056"/>
              <a:gd name="adj2" fmla="val 100333"/>
            </a:avLst>
          </a:prstGeom>
          <a:solidFill>
            <a:srgbClr val="FFFF0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16" name="Date Placeholder 20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97F4EC4-5956-4D1E-8E5B-F9580D734C79}" type="datetime1">
              <a:rPr lang="en-US" sz="1200" smtClean="0">
                <a:latin typeface="Garamond" charset="0"/>
              </a:rPr>
              <a:t>10/16/2019</a:t>
            </a:fld>
            <a:endParaRPr lang="en-US" sz="1200">
              <a:latin typeface="Garamond" charset="0"/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17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23ED1A6-4FBB-9C49-A315-81AF106AEF70}" type="slidenum">
              <a:rPr lang="en-US" sz="1200">
                <a:latin typeface="Garamond" charset="0"/>
              </a:rPr>
              <a:pPr eaLnBrk="1" hangingPunct="1"/>
              <a:t>12</a:t>
            </a:fld>
            <a:endParaRPr lang="en-US" sz="1200">
              <a:latin typeface="Garamond" charset="0"/>
            </a:endParaRPr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r>
              <a:rPr lang="en-US">
                <a:latin typeface="Garamond" charset="0"/>
              </a:rPr>
              <a:t>Functions - scope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228600" y="995363"/>
            <a:ext cx="8382000" cy="5862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Courier New" charset="0"/>
              </a:rPr>
              <a:t>#include &lt;stdio.h&gt;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#include &lt;math.h&gt;</a:t>
            </a:r>
          </a:p>
          <a:p>
            <a:pPr eaLnBrk="1" hangingPunct="1"/>
            <a:r>
              <a:rPr lang="en-US" sz="1800">
                <a:latin typeface="Courier New" charset="0"/>
              </a:rPr>
              <a:t>double hyp(double a, double b);</a:t>
            </a:r>
          </a:p>
          <a:p>
            <a:pPr eaLnBrk="1" hangingPunct="1"/>
            <a:r>
              <a:rPr lang="en-US" sz="1800">
                <a:latin typeface="Courier New" charset="0"/>
              </a:rPr>
              <a:t>void main()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x,y,h;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printf("Enter two legs of triangle: 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scanf("%lf %lf",&amp;x,&amp;y);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h=hyp(x,y);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printf("Trgle w legs %lf and %lf has hyp of %lf\n",x,y,h);  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pPr eaLnBrk="1" hangingPunct="1"/>
            <a:r>
              <a:rPr lang="en-US" sz="1800">
                <a:latin typeface="Courier New" charset="0"/>
              </a:rPr>
              <a:t>double hyp(double a, double b)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sum, result;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sum = a*a + b*b;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result = sqrt(sum);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return result;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pPr eaLnBrk="1" hangingPunct="1"/>
            <a:endParaRPr lang="en-US" sz="1800">
              <a:latin typeface="Courier New" charset="0"/>
            </a:endParaRP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6400800" y="1600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x</a:t>
            </a:r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6781800" y="16002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3.0</a:t>
            </a:r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6400800" y="20574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y</a:t>
            </a:r>
          </a:p>
        </p:txBody>
      </p:sp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6400800" y="2514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h</a:t>
            </a:r>
          </a:p>
        </p:txBody>
      </p:sp>
      <p:sp>
        <p:nvSpPr>
          <p:cNvPr id="30728" name="Rectangle 9"/>
          <p:cNvSpPr>
            <a:spLocks noChangeArrowheads="1"/>
          </p:cNvSpPr>
          <p:nvPr/>
        </p:nvSpPr>
        <p:spPr bwMode="auto">
          <a:xfrm>
            <a:off x="6781800" y="20574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4.0</a:t>
            </a:r>
          </a:p>
        </p:txBody>
      </p:sp>
      <p:sp>
        <p:nvSpPr>
          <p:cNvPr id="30729" name="Rectangle 10"/>
          <p:cNvSpPr>
            <a:spLocks noChangeArrowheads="1"/>
          </p:cNvSpPr>
          <p:nvPr/>
        </p:nvSpPr>
        <p:spPr bwMode="auto">
          <a:xfrm>
            <a:off x="6781800" y="2514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5.0</a:t>
            </a:r>
          </a:p>
        </p:txBody>
      </p:sp>
      <p:sp>
        <p:nvSpPr>
          <p:cNvPr id="30730" name="Line 18"/>
          <p:cNvSpPr>
            <a:spLocks noChangeShapeType="1"/>
          </p:cNvSpPr>
          <p:nvPr/>
        </p:nvSpPr>
        <p:spPr bwMode="auto">
          <a:xfrm>
            <a:off x="152400" y="3810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1" name="Text Box 20"/>
          <p:cNvSpPr txBox="1">
            <a:spLocks noChangeArrowheads="1"/>
          </p:cNvSpPr>
          <p:nvPr/>
        </p:nvSpPr>
        <p:spPr bwMode="auto">
          <a:xfrm>
            <a:off x="685800" y="6248400"/>
            <a:ext cx="739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FF0000"/>
                </a:solidFill>
              </a:rPr>
              <a:t>NOTE - a and b are NOT copied back to x and y</a:t>
            </a:r>
          </a:p>
        </p:txBody>
      </p:sp>
      <p:sp>
        <p:nvSpPr>
          <p:cNvPr id="30732" name="Date Placeholder 1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A5D2193-BAB2-4A68-8058-2C27C73C0642}" type="datetime1">
              <a:rPr lang="en-US" sz="1200" smtClean="0">
                <a:latin typeface="Garamond" charset="0"/>
              </a:rPr>
              <a:t>10/16/2019</a:t>
            </a:fld>
            <a:endParaRPr lang="en-US" sz="1200">
              <a:latin typeface="Garamond" charset="0"/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17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BC032D2-7E61-B240-9CF6-486D860F3D97}" type="slidenum">
              <a:rPr lang="en-US" sz="1200">
                <a:latin typeface="Garamond" charset="0"/>
              </a:rPr>
              <a:pPr eaLnBrk="1" hangingPunct="1"/>
              <a:t>13</a:t>
            </a:fld>
            <a:endParaRPr lang="en-US" sz="1200">
              <a:latin typeface="Garamond" charset="0"/>
            </a:endParaRPr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r>
              <a:rPr lang="en-US" sz="3600">
                <a:latin typeface="Garamond" charset="0"/>
              </a:rPr>
              <a:t>Exercise - What prints (if 5, 12 entered)</a:t>
            </a:r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228600" y="995363"/>
            <a:ext cx="8382000" cy="572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Courier New" charset="0"/>
              </a:rPr>
              <a:t>#include &lt;stdio.h&gt;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#include &lt;math.h&gt;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double hyp(double a, double b);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void main()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x,y,h;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printf("Enter two legs of triangle: 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scanf("%lf %lf",&amp;x,&amp;y);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h=hyp(x,y);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printf("Trgle w legs %lf and %lf has hyp of %lf\n",x,y,h);  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pPr eaLnBrk="1" hangingPunct="1"/>
            <a:r>
              <a:rPr lang="en-US" sz="1800">
                <a:latin typeface="Courier New" charset="0"/>
              </a:rPr>
              <a:t>double hyp(double a, double b)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sum, result;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a = 3;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b = 4;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sum = a*a + b*b;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result = sqrt(sum);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return result;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6400800" y="1600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x</a:t>
            </a:r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6781800" y="16002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endParaRPr lang="en-US"/>
          </a:p>
        </p:txBody>
      </p:sp>
      <p:sp>
        <p:nvSpPr>
          <p:cNvPr id="31750" name="Text Box 6"/>
          <p:cNvSpPr txBox="1">
            <a:spLocks noChangeArrowheads="1"/>
          </p:cNvSpPr>
          <p:nvPr/>
        </p:nvSpPr>
        <p:spPr bwMode="auto">
          <a:xfrm>
            <a:off x="6400800" y="20574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y</a:t>
            </a:r>
          </a:p>
        </p:txBody>
      </p:sp>
      <p:sp>
        <p:nvSpPr>
          <p:cNvPr id="31751" name="Text Box 7"/>
          <p:cNvSpPr txBox="1">
            <a:spLocks noChangeArrowheads="1"/>
          </p:cNvSpPr>
          <p:nvPr/>
        </p:nvSpPr>
        <p:spPr bwMode="auto">
          <a:xfrm>
            <a:off x="6400800" y="2514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h</a:t>
            </a:r>
          </a:p>
        </p:txBody>
      </p:sp>
      <p:sp>
        <p:nvSpPr>
          <p:cNvPr id="31752" name="Text Box 8"/>
          <p:cNvSpPr txBox="1">
            <a:spLocks noChangeArrowheads="1"/>
          </p:cNvSpPr>
          <p:nvPr/>
        </p:nvSpPr>
        <p:spPr bwMode="auto">
          <a:xfrm>
            <a:off x="6248400" y="4419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a</a:t>
            </a:r>
          </a:p>
        </p:txBody>
      </p:sp>
      <p:sp>
        <p:nvSpPr>
          <p:cNvPr id="31753" name="Rectangle 9"/>
          <p:cNvSpPr>
            <a:spLocks noChangeArrowheads="1"/>
          </p:cNvSpPr>
          <p:nvPr/>
        </p:nvSpPr>
        <p:spPr bwMode="auto">
          <a:xfrm>
            <a:off x="6781800" y="20574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endParaRPr lang="en-US"/>
          </a:p>
        </p:txBody>
      </p:sp>
      <p:sp>
        <p:nvSpPr>
          <p:cNvPr id="31754" name="Rectangle 10"/>
          <p:cNvSpPr>
            <a:spLocks noChangeArrowheads="1"/>
          </p:cNvSpPr>
          <p:nvPr/>
        </p:nvSpPr>
        <p:spPr bwMode="auto">
          <a:xfrm>
            <a:off x="6781800" y="2514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endParaRPr lang="en-US"/>
          </a:p>
        </p:txBody>
      </p:sp>
      <p:sp>
        <p:nvSpPr>
          <p:cNvPr id="31755" name="Text Box 11"/>
          <p:cNvSpPr txBox="1">
            <a:spLocks noChangeArrowheads="1"/>
          </p:cNvSpPr>
          <p:nvPr/>
        </p:nvSpPr>
        <p:spPr bwMode="auto">
          <a:xfrm>
            <a:off x="6248400" y="48768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b</a:t>
            </a:r>
          </a:p>
        </p:txBody>
      </p:sp>
      <p:sp>
        <p:nvSpPr>
          <p:cNvPr id="31756" name="Rectangle 12"/>
          <p:cNvSpPr>
            <a:spLocks noChangeArrowheads="1"/>
          </p:cNvSpPr>
          <p:nvPr/>
        </p:nvSpPr>
        <p:spPr bwMode="auto">
          <a:xfrm>
            <a:off x="6629400" y="48768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endParaRPr lang="en-US"/>
          </a:p>
        </p:txBody>
      </p:sp>
      <p:sp>
        <p:nvSpPr>
          <p:cNvPr id="31757" name="Text Box 13"/>
          <p:cNvSpPr txBox="1">
            <a:spLocks noChangeArrowheads="1"/>
          </p:cNvSpPr>
          <p:nvPr/>
        </p:nvSpPr>
        <p:spPr bwMode="auto">
          <a:xfrm>
            <a:off x="5638800" y="5334000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sum</a:t>
            </a:r>
          </a:p>
        </p:txBody>
      </p:sp>
      <p:sp>
        <p:nvSpPr>
          <p:cNvPr id="31758" name="Text Box 14"/>
          <p:cNvSpPr txBox="1">
            <a:spLocks noChangeArrowheads="1"/>
          </p:cNvSpPr>
          <p:nvPr/>
        </p:nvSpPr>
        <p:spPr bwMode="auto">
          <a:xfrm>
            <a:off x="5638800" y="5791200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result</a:t>
            </a:r>
          </a:p>
        </p:txBody>
      </p:sp>
      <p:sp>
        <p:nvSpPr>
          <p:cNvPr id="31759" name="Rectangle 15"/>
          <p:cNvSpPr>
            <a:spLocks noChangeArrowheads="1"/>
          </p:cNvSpPr>
          <p:nvPr/>
        </p:nvSpPr>
        <p:spPr bwMode="auto">
          <a:xfrm>
            <a:off x="6629400" y="53340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endParaRPr lang="en-US"/>
          </a:p>
        </p:txBody>
      </p:sp>
      <p:sp>
        <p:nvSpPr>
          <p:cNvPr id="31760" name="Rectangle 16"/>
          <p:cNvSpPr>
            <a:spLocks noChangeArrowheads="1"/>
          </p:cNvSpPr>
          <p:nvPr/>
        </p:nvSpPr>
        <p:spPr bwMode="auto">
          <a:xfrm>
            <a:off x="6629400" y="57912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endParaRPr lang="en-US"/>
          </a:p>
        </p:txBody>
      </p:sp>
      <p:sp>
        <p:nvSpPr>
          <p:cNvPr id="31761" name="Rectangle 17"/>
          <p:cNvSpPr>
            <a:spLocks noChangeArrowheads="1"/>
          </p:cNvSpPr>
          <p:nvPr/>
        </p:nvSpPr>
        <p:spPr bwMode="auto">
          <a:xfrm>
            <a:off x="6629400" y="4419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endParaRPr lang="en-US"/>
          </a:p>
        </p:txBody>
      </p:sp>
      <p:sp>
        <p:nvSpPr>
          <p:cNvPr id="31762" name="Date Placeholder 18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88A26F9-A5C6-4256-9686-42B4EFA9FE4F}" type="datetime1">
              <a:rPr lang="en-US" sz="1200" smtClean="0">
                <a:latin typeface="Garamond" charset="0"/>
              </a:rPr>
              <a:t>10/16/2019</a:t>
            </a:fld>
            <a:endParaRPr lang="en-US" sz="1200">
              <a:latin typeface="Garamond" charset="0"/>
            </a:endParaRPr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17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Garamond" charset="0"/>
              </a:rPr>
              <a:t>Answer</a:t>
            </a:r>
          </a:p>
        </p:txBody>
      </p:sp>
      <p:sp>
        <p:nvSpPr>
          <p:cNvPr id="3277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1800">
                <a:latin typeface="Courier New" charset="0"/>
              </a:rPr>
              <a:t>Trgle w legs 5.000000 and 12.000000 has hyp of 5.00000</a:t>
            </a:r>
          </a:p>
        </p:txBody>
      </p:sp>
      <p:sp>
        <p:nvSpPr>
          <p:cNvPr id="327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7094F9F-63B7-FA43-828D-36F8D2047D56}" type="slidenum">
              <a:rPr lang="en-US" sz="1200">
                <a:latin typeface="Garamond" charset="0"/>
              </a:rPr>
              <a:pPr eaLnBrk="1" hangingPunct="1"/>
              <a:t>14</a:t>
            </a:fld>
            <a:endParaRPr lang="en-US" sz="1200">
              <a:latin typeface="Garamond" charset="0"/>
            </a:endParaRPr>
          </a:p>
        </p:txBody>
      </p:sp>
      <p:sp>
        <p:nvSpPr>
          <p:cNvPr id="32772" name="Date Placeholder 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9F67B26-9F27-44D7-8B4B-AC5AFFE48488}" type="datetime1">
              <a:rPr lang="en-US" sz="1200" smtClean="0">
                <a:latin typeface="Garamond" charset="0"/>
              </a:rPr>
              <a:t>10/16/2019</a:t>
            </a:fld>
            <a:endParaRPr lang="en-US" sz="1200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17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143000"/>
            <a:ext cx="4724400" cy="4987925"/>
          </a:xfrm>
        </p:spPr>
        <p:txBody>
          <a:bodyPr>
            <a:normAutofit fontScale="475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+mn-cs"/>
              </a:rPr>
              <a:t>What does the following print?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400" b="1" dirty="0" err="1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sz="3400" b="1" dirty="0">
                <a:latin typeface="Courier New" pitchFamily="49" charset="0"/>
                <a:ea typeface="+mn-ea"/>
                <a:cs typeface="Courier New" pitchFamily="49" charset="0"/>
              </a:rPr>
              <a:t> f(</a:t>
            </a:r>
            <a:r>
              <a:rPr lang="en-US" sz="3400" b="1" dirty="0" err="1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sz="3400" b="1" dirty="0">
                <a:latin typeface="Courier New" pitchFamily="49" charset="0"/>
                <a:ea typeface="+mn-ea"/>
                <a:cs typeface="Courier New" pitchFamily="49" charset="0"/>
              </a:rPr>
              <a:t> a, </a:t>
            </a:r>
            <a:r>
              <a:rPr lang="en-US" sz="3400" b="1" dirty="0" err="1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sz="3400" b="1" dirty="0">
                <a:latin typeface="Courier New" pitchFamily="49" charset="0"/>
                <a:ea typeface="+mn-ea"/>
                <a:cs typeface="Courier New" pitchFamily="49" charset="0"/>
              </a:rPr>
              <a:t> b);</a:t>
            </a:r>
          </a:p>
          <a:p>
            <a:pPr>
              <a:buFont typeface="Wingdings" pitchFamily="2" charset="2"/>
              <a:buNone/>
              <a:defRPr/>
            </a:pPr>
            <a:endParaRPr lang="en-US" sz="3400" b="1" dirty="0">
              <a:solidFill>
                <a:srgbClr val="008000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3400" b="1" dirty="0" err="1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sz="3400" b="1" dirty="0">
                <a:latin typeface="Courier New" pitchFamily="49" charset="0"/>
                <a:ea typeface="+mn-ea"/>
                <a:cs typeface="Courier New" pitchFamily="49" charset="0"/>
              </a:rPr>
              <a:t> main() {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sz="34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3400" b="1" dirty="0">
                <a:latin typeface="Courier New" pitchFamily="49" charset="0"/>
                <a:cs typeface="Courier New" pitchFamily="49" charset="0"/>
              </a:rPr>
              <a:t> x = 1;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sz="34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3400" b="1" dirty="0">
                <a:latin typeface="Courier New" pitchFamily="49" charset="0"/>
                <a:cs typeface="Courier New" pitchFamily="49" charset="0"/>
              </a:rPr>
              <a:t> y = 2;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sz="34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3400" b="1" dirty="0">
                <a:latin typeface="Courier New" pitchFamily="49" charset="0"/>
                <a:cs typeface="Courier New" pitchFamily="49" charset="0"/>
              </a:rPr>
              <a:t> result1, result2, result3;</a:t>
            </a:r>
          </a:p>
          <a:p>
            <a:pPr lvl="1">
              <a:buFont typeface="Wingdings" pitchFamily="2" charset="2"/>
              <a:buNone/>
              <a:defRPr/>
            </a:pPr>
            <a:endParaRPr lang="en-US" sz="3400" b="1" dirty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" pitchFamily="2" charset="2"/>
              <a:buNone/>
              <a:defRPr/>
            </a:pPr>
            <a:r>
              <a:rPr lang="en-US" sz="3400" b="1" dirty="0">
                <a:latin typeface="Courier New" pitchFamily="49" charset="0"/>
                <a:cs typeface="Courier New" pitchFamily="49" charset="0"/>
              </a:rPr>
              <a:t>result1 = f(x, y);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sz="3400" b="1" dirty="0">
                <a:latin typeface="Courier New" pitchFamily="49" charset="0"/>
                <a:cs typeface="Courier New" pitchFamily="49" charset="0"/>
              </a:rPr>
              <a:t>result2 = f(y, result1);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sz="3400" b="1" dirty="0">
                <a:latin typeface="Courier New" pitchFamily="49" charset="0"/>
                <a:cs typeface="Courier New" pitchFamily="49" charset="0"/>
              </a:rPr>
              <a:t>result3 = f(result1, result2);</a:t>
            </a:r>
          </a:p>
          <a:p>
            <a:pPr lvl="1">
              <a:buFont typeface="Wingdings" pitchFamily="2" charset="2"/>
              <a:buNone/>
              <a:defRPr/>
            </a:pPr>
            <a:endParaRPr lang="en-US" sz="3400" b="1" dirty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" pitchFamily="2" charset="2"/>
              <a:buNone/>
              <a:defRPr/>
            </a:pPr>
            <a:r>
              <a:rPr lang="es-ES" sz="3400" b="1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s-ES" sz="3400" b="1" dirty="0">
                <a:latin typeface="Courier New" pitchFamily="49" charset="0"/>
                <a:cs typeface="Courier New" pitchFamily="49" charset="0"/>
              </a:rPr>
              <a:t>("x = %d, y = %d\n", x, y);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sz="3400" b="1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3400" b="1" dirty="0">
                <a:latin typeface="Courier New" pitchFamily="49" charset="0"/>
                <a:cs typeface="Courier New" pitchFamily="49" charset="0"/>
              </a:rPr>
              <a:t>("Result 1: %d\n", result1);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sz="3400" b="1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3400" b="1" dirty="0">
                <a:latin typeface="Courier New" pitchFamily="49" charset="0"/>
                <a:cs typeface="Courier New" pitchFamily="49" charset="0"/>
              </a:rPr>
              <a:t>("Result 2: %d\n", result2);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sz="3400" b="1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3400" b="1" dirty="0">
                <a:latin typeface="Courier New" pitchFamily="49" charset="0"/>
                <a:cs typeface="Courier New" pitchFamily="49" charset="0"/>
              </a:rPr>
              <a:t>("Result 3: %d\n", result3);</a:t>
            </a:r>
          </a:p>
          <a:p>
            <a:pPr lvl="1">
              <a:buFont typeface="Wingdings" pitchFamily="2" charset="2"/>
              <a:buNone/>
              <a:defRPr/>
            </a:pPr>
            <a:endParaRPr lang="en-US" sz="3400" b="1" dirty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" pitchFamily="2" charset="2"/>
              <a:buNone/>
              <a:defRPr/>
            </a:pPr>
            <a:r>
              <a:rPr lang="en-US" sz="3400" b="1" dirty="0">
                <a:latin typeface="Courier New" pitchFamily="49" charset="0"/>
                <a:cs typeface="Courier New" pitchFamily="49" charset="0"/>
              </a:rPr>
              <a:t>return 0;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400" b="1" dirty="0">
                <a:latin typeface="Courier New" pitchFamily="49" charset="0"/>
                <a:ea typeface="+mn-ea"/>
                <a:cs typeface="Courier New" pitchFamily="49" charset="0"/>
              </a:rPr>
              <a:t>}</a:t>
            </a:r>
          </a:p>
          <a:p>
            <a:pPr>
              <a:buFont typeface="Wingdings" pitchFamily="2" charset="2"/>
              <a:buNone/>
              <a:defRPr/>
            </a:pPr>
            <a:endParaRPr lang="en-US" sz="3200" b="1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Char char="n"/>
              <a:defRPr/>
            </a:pPr>
            <a:endParaRPr lang="en-US" dirty="0">
              <a:ea typeface="+mn-ea"/>
              <a:cs typeface="+mn-cs"/>
            </a:endParaRPr>
          </a:p>
          <a:p>
            <a:pPr lvl="1">
              <a:buFont typeface="Wingdings" pitchFamily="2" charset="2"/>
              <a:buChar char="q"/>
              <a:defRPr/>
            </a:pPr>
            <a:endParaRPr lang="en-US" dirty="0"/>
          </a:p>
        </p:txBody>
      </p:sp>
      <p:sp>
        <p:nvSpPr>
          <p:cNvPr id="33795" name="Content Placeholder 6"/>
          <p:cNvSpPr>
            <a:spLocks noGrp="1"/>
          </p:cNvSpPr>
          <p:nvPr>
            <p:ph sz="half" idx="2"/>
          </p:nvPr>
        </p:nvSpPr>
        <p:spPr>
          <a:xfrm>
            <a:off x="5334000" y="1336675"/>
            <a:ext cx="3810000" cy="4987925"/>
          </a:xfrm>
        </p:spPr>
        <p:txBody>
          <a:bodyPr/>
          <a:lstStyle/>
          <a:p>
            <a:pPr>
              <a:buFont typeface="Wingdings" charset="0"/>
              <a:buNone/>
            </a:pPr>
            <a:r>
              <a:rPr lang="en-US" sz="1600" b="1">
                <a:latin typeface="Courier New" charset="0"/>
                <a:cs typeface="Courier New" charset="0"/>
              </a:rPr>
              <a:t>int f(int a, int b)</a:t>
            </a:r>
          </a:p>
          <a:p>
            <a:pPr>
              <a:buFont typeface="Wingdings" charset="0"/>
              <a:buNone/>
            </a:pPr>
            <a:r>
              <a:rPr lang="en-US" sz="1600" b="1">
                <a:latin typeface="Courier New" charset="0"/>
                <a:cs typeface="Courier New" charset="0"/>
              </a:rPr>
              <a:t>{</a:t>
            </a:r>
          </a:p>
          <a:p>
            <a:pPr lvl="1">
              <a:buFont typeface="Wingdings" charset="0"/>
              <a:buNone/>
            </a:pPr>
            <a:r>
              <a:rPr lang="en-US" sz="1600" b="1">
                <a:latin typeface="Courier New" charset="0"/>
                <a:cs typeface="Courier New" charset="0"/>
              </a:rPr>
              <a:t>int i;	// Loop index</a:t>
            </a:r>
          </a:p>
          <a:p>
            <a:pPr lvl="1">
              <a:buFont typeface="Wingdings" charset="0"/>
              <a:buNone/>
            </a:pPr>
            <a:r>
              <a:rPr lang="en-US" sz="1600" b="1">
                <a:latin typeface="Courier New" charset="0"/>
                <a:cs typeface="Courier New" charset="0"/>
              </a:rPr>
              <a:t>int r = 0;	// Result</a:t>
            </a:r>
          </a:p>
          <a:p>
            <a:pPr lvl="1">
              <a:buFont typeface="Wingdings" charset="0"/>
              <a:buNone/>
            </a:pPr>
            <a:endParaRPr lang="en-US" sz="1600" b="1">
              <a:latin typeface="Courier New" charset="0"/>
              <a:cs typeface="Courier New" charset="0"/>
            </a:endParaRPr>
          </a:p>
          <a:p>
            <a:pPr lvl="1">
              <a:buFont typeface="Wingdings" charset="0"/>
              <a:buNone/>
            </a:pPr>
            <a:r>
              <a:rPr lang="nn-NO" sz="1600" b="1">
                <a:latin typeface="Courier New" charset="0"/>
                <a:cs typeface="Courier New" charset="0"/>
              </a:rPr>
              <a:t>for (i = 0; i &lt; a; i++)</a:t>
            </a:r>
          </a:p>
          <a:p>
            <a:pPr lvl="1">
              <a:buFont typeface="Wingdings" charset="0"/>
              <a:buNone/>
            </a:pPr>
            <a:r>
              <a:rPr lang="en-US" sz="1600" b="1">
                <a:latin typeface="Courier New" charset="0"/>
                <a:cs typeface="Courier New" charset="0"/>
              </a:rPr>
              <a:t>	r += b;</a:t>
            </a:r>
          </a:p>
          <a:p>
            <a:pPr lvl="1">
              <a:buFont typeface="Wingdings" charset="0"/>
              <a:buNone/>
            </a:pPr>
            <a:endParaRPr lang="en-US" sz="1600" b="1">
              <a:latin typeface="Courier New" charset="0"/>
              <a:cs typeface="Courier New" charset="0"/>
            </a:endParaRPr>
          </a:p>
          <a:p>
            <a:pPr lvl="1">
              <a:buFont typeface="Wingdings" charset="0"/>
              <a:buNone/>
            </a:pPr>
            <a:r>
              <a:rPr lang="en-US" sz="1600" b="1">
                <a:latin typeface="Courier New" charset="0"/>
                <a:cs typeface="Courier New" charset="0"/>
              </a:rPr>
              <a:t>return r;</a:t>
            </a:r>
          </a:p>
          <a:p>
            <a:pPr>
              <a:buFont typeface="Wingdings" charset="0"/>
              <a:buNone/>
            </a:pPr>
            <a:r>
              <a:rPr lang="en-US" sz="1600" b="1">
                <a:latin typeface="Courier New" charset="0"/>
                <a:cs typeface="Courier New" charset="0"/>
              </a:rPr>
              <a:t>}</a:t>
            </a:r>
          </a:p>
          <a:p>
            <a:pPr>
              <a:buFont typeface="Wingdings" charset="0"/>
              <a:buNone/>
            </a:pPr>
            <a:endParaRPr lang="en-US" sz="1600">
              <a:latin typeface="Arial" charset="0"/>
            </a:endParaRPr>
          </a:p>
        </p:txBody>
      </p:sp>
      <p:sp>
        <p:nvSpPr>
          <p:cNvPr id="3379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AE01EB6-9582-4CC0-AC41-BAED175C39B8}" type="datetime1">
              <a:rPr lang="en-US" sz="1200" smtClean="0">
                <a:latin typeface="Garamond" charset="0"/>
              </a:rPr>
              <a:t>10/16/2019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17</a:t>
            </a:r>
          </a:p>
        </p:txBody>
      </p:sp>
      <p:sp>
        <p:nvSpPr>
          <p:cNvPr id="337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20EB141-A86C-F241-8E72-91B6A36936D9}" type="slidenum">
              <a:rPr lang="en-US" sz="1200">
                <a:latin typeface="Garamond" charset="0"/>
              </a:rPr>
              <a:pPr eaLnBrk="1" hangingPunct="1"/>
              <a:t>15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</a:t>
            </a:r>
          </a:p>
        </p:txBody>
      </p:sp>
      <p:sp>
        <p:nvSpPr>
          <p:cNvPr id="34818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x = 1, y = 2</a:t>
            </a:r>
          </a:p>
          <a:p>
            <a:pPr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Result 1: 2</a:t>
            </a:r>
          </a:p>
          <a:p>
            <a:pPr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Result 2: 4</a:t>
            </a:r>
          </a:p>
          <a:p>
            <a:pPr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Result 3: 8</a:t>
            </a:r>
          </a:p>
        </p:txBody>
      </p:sp>
      <p:sp>
        <p:nvSpPr>
          <p:cNvPr id="34819" name="Date Placeholder 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9FFB00F-AC14-4DAB-9D0F-5CD8D0FF8A25}" type="datetime1">
              <a:rPr lang="en-US" sz="1200" smtClean="0">
                <a:latin typeface="Garamond" charset="0"/>
              </a:rPr>
              <a:t>10/16/2019</a:t>
            </a:fld>
            <a:endParaRPr lang="en-US" sz="1200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17</a:t>
            </a:r>
          </a:p>
        </p:txBody>
      </p:sp>
      <p:sp>
        <p:nvSpPr>
          <p:cNvPr id="3482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87A361E-4BDF-E24D-ABF1-3B82583BC0D8}" type="slidenum">
              <a:rPr lang="en-US" sz="1200">
                <a:latin typeface="Garamond" charset="0"/>
              </a:rPr>
              <a:pPr eaLnBrk="1" hangingPunct="1"/>
              <a:t>16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Example: Writing functions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Write a function that:</a:t>
            </a:r>
          </a:p>
          <a:p>
            <a:pPr lvl="1"/>
            <a:r>
              <a:rPr lang="en-US" dirty="0">
                <a:latin typeface="Arial" charset="0"/>
              </a:rPr>
              <a:t>Takes an </a:t>
            </a:r>
            <a:r>
              <a:rPr lang="en-US" u="sng" dirty="0">
                <a:latin typeface="Arial" charset="0"/>
              </a:rPr>
              <a:t>integer</a:t>
            </a:r>
            <a:r>
              <a:rPr lang="en-US" dirty="0">
                <a:latin typeface="Arial" charset="0"/>
              </a:rPr>
              <a:t>, length, as an argument and prints a series of “length” dashes on a single line</a:t>
            </a:r>
          </a:p>
          <a:p>
            <a:pPr lvl="1"/>
            <a:r>
              <a:rPr lang="en-US" dirty="0">
                <a:latin typeface="Arial" charset="0"/>
              </a:rPr>
              <a:t>Reads an </a:t>
            </a:r>
            <a:r>
              <a:rPr lang="en-US" u="sng" dirty="0">
                <a:latin typeface="Arial" charset="0"/>
              </a:rPr>
              <a:t>integer</a:t>
            </a:r>
            <a:r>
              <a:rPr lang="en-US" dirty="0">
                <a:latin typeface="Arial" charset="0"/>
              </a:rPr>
              <a:t> value from the console input and returns 1 if the value is even, 0 if it’s odd</a:t>
            </a:r>
          </a:p>
          <a:p>
            <a:pPr lvl="1"/>
            <a:r>
              <a:rPr lang="en-US" dirty="0">
                <a:latin typeface="Arial" charset="0"/>
              </a:rPr>
              <a:t>Takes four </a:t>
            </a:r>
            <a:r>
              <a:rPr lang="en-US" u="sng" dirty="0">
                <a:latin typeface="Arial" charset="0"/>
              </a:rPr>
              <a:t>double-precision</a:t>
            </a:r>
            <a:r>
              <a:rPr lang="en-US" dirty="0">
                <a:latin typeface="Arial" charset="0"/>
              </a:rPr>
              <a:t> numbers as arguments and returns their average</a:t>
            </a:r>
          </a:p>
        </p:txBody>
      </p:sp>
      <p:sp>
        <p:nvSpPr>
          <p:cNvPr id="2048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9350575-C964-4C19-AB7B-49DFF214B5CA}" type="datetime1">
              <a:rPr lang="en-US" sz="1200" smtClean="0">
                <a:latin typeface="Garamond" charset="0"/>
              </a:rPr>
              <a:t>10/16/2019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17</a:t>
            </a:r>
          </a:p>
        </p:txBody>
      </p:sp>
      <p:sp>
        <p:nvSpPr>
          <p:cNvPr id="2048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2584C16-227E-F742-B88E-734FA6805BFD}" type="slidenum">
              <a:rPr lang="en-US" sz="1200">
                <a:latin typeface="Garamond" charset="0"/>
              </a:rPr>
              <a:pPr eaLnBrk="1" hangingPunct="1"/>
              <a:t>17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solutions</a:t>
            </a: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</a:rPr>
              <a:t>Write a function that: Takes an </a:t>
            </a:r>
            <a:r>
              <a:rPr lang="en-US" u="sng" dirty="0">
                <a:latin typeface="Arial" charset="0"/>
              </a:rPr>
              <a:t>integer</a:t>
            </a:r>
            <a:r>
              <a:rPr lang="en-US" dirty="0">
                <a:latin typeface="Arial" charset="0"/>
              </a:rPr>
              <a:t>, length, as an argument and prints a series of “length” dashes on a single line</a:t>
            </a:r>
          </a:p>
          <a:p>
            <a:pPr>
              <a:lnSpc>
                <a:spcPct val="90000"/>
              </a:lnSpc>
            </a:pPr>
            <a:endParaRPr lang="en-US" dirty="0">
              <a:latin typeface="Arial" charset="0"/>
            </a:endParaRP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latin typeface="Courier New" charset="0"/>
                <a:cs typeface="Courier New" charset="0"/>
              </a:rPr>
              <a:t>void </a:t>
            </a:r>
            <a:r>
              <a:rPr lang="en-US" b="1" dirty="0" err="1">
                <a:latin typeface="Courier New" charset="0"/>
                <a:cs typeface="Courier New" charset="0"/>
              </a:rPr>
              <a:t>printLine</a:t>
            </a:r>
            <a:r>
              <a:rPr lang="en-US" b="1" dirty="0">
                <a:latin typeface="Courier New" charset="0"/>
                <a:cs typeface="Courier New" charset="0"/>
              </a:rPr>
              <a:t>(</a:t>
            </a:r>
            <a:r>
              <a:rPr lang="en-US" b="1" dirty="0" err="1">
                <a:latin typeface="Courier New" charset="0"/>
                <a:cs typeface="Courier New" charset="0"/>
              </a:rPr>
              <a:t>int</a:t>
            </a:r>
            <a:r>
              <a:rPr lang="en-US" b="1" dirty="0">
                <a:latin typeface="Courier New" charset="0"/>
                <a:cs typeface="Courier New" charset="0"/>
              </a:rPr>
              <a:t> length) {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latin typeface="Courier New" charset="0"/>
                <a:cs typeface="Courier New" charset="0"/>
              </a:rPr>
              <a:t>	</a:t>
            </a:r>
            <a:r>
              <a:rPr lang="en-US" b="1" dirty="0" err="1">
                <a:latin typeface="Courier New" charset="0"/>
                <a:cs typeface="Courier New" charset="0"/>
              </a:rPr>
              <a:t>int</a:t>
            </a:r>
            <a:r>
              <a:rPr lang="en-US" b="1" dirty="0">
                <a:latin typeface="Courier New" charset="0"/>
                <a:cs typeface="Courier New" charset="0"/>
              </a:rPr>
              <a:t> </a:t>
            </a:r>
            <a:r>
              <a:rPr lang="en-US" b="1" dirty="0" err="1">
                <a:latin typeface="Courier New" charset="0"/>
                <a:cs typeface="Courier New" charset="0"/>
              </a:rPr>
              <a:t>i</a:t>
            </a:r>
            <a:r>
              <a:rPr lang="en-US" b="1" dirty="0">
                <a:latin typeface="Courier New" charset="0"/>
                <a:cs typeface="Courier New" charset="0"/>
              </a:rPr>
              <a:t>;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latin typeface="Courier New" charset="0"/>
                <a:cs typeface="Courier New" charset="0"/>
              </a:rPr>
              <a:t>	for (</a:t>
            </a:r>
            <a:r>
              <a:rPr lang="en-US" b="1" dirty="0" err="1">
                <a:latin typeface="Courier New" charset="0"/>
                <a:cs typeface="Courier New" charset="0"/>
              </a:rPr>
              <a:t>i</a:t>
            </a:r>
            <a:r>
              <a:rPr lang="en-US" b="1" dirty="0">
                <a:latin typeface="Courier New" charset="0"/>
                <a:cs typeface="Courier New" charset="0"/>
              </a:rPr>
              <a:t> = 0; </a:t>
            </a:r>
            <a:r>
              <a:rPr lang="en-US" b="1" dirty="0" err="1">
                <a:latin typeface="Courier New" charset="0"/>
                <a:cs typeface="Courier New" charset="0"/>
              </a:rPr>
              <a:t>i</a:t>
            </a:r>
            <a:r>
              <a:rPr lang="en-US" b="1" dirty="0">
                <a:latin typeface="Courier New" charset="0"/>
                <a:cs typeface="Courier New" charset="0"/>
              </a:rPr>
              <a:t> &lt; length; </a:t>
            </a:r>
            <a:r>
              <a:rPr lang="en-US" b="1" dirty="0" err="1">
                <a:latin typeface="Courier New" charset="0"/>
                <a:cs typeface="Courier New" charset="0"/>
              </a:rPr>
              <a:t>i</a:t>
            </a:r>
            <a:r>
              <a:rPr lang="en-US" b="1" dirty="0">
                <a:latin typeface="Courier New" charset="0"/>
                <a:cs typeface="Courier New" charset="0"/>
              </a:rPr>
              <a:t>++)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latin typeface="Courier New" charset="0"/>
                <a:cs typeface="Courier New" charset="0"/>
              </a:rPr>
              <a:t>		</a:t>
            </a:r>
            <a:r>
              <a:rPr lang="en-US" b="1" dirty="0" err="1">
                <a:latin typeface="Courier New" charset="0"/>
                <a:cs typeface="Courier New" charset="0"/>
              </a:rPr>
              <a:t>printf</a:t>
            </a:r>
            <a:r>
              <a:rPr lang="en-US" b="1" dirty="0">
                <a:latin typeface="Courier New" charset="0"/>
                <a:cs typeface="Courier New" charset="0"/>
              </a:rPr>
              <a:t>(</a:t>
            </a:r>
            <a:r>
              <a:rPr lang="ja-JP" altLang="en-US" b="1" dirty="0">
                <a:latin typeface="Courier New" charset="0"/>
                <a:cs typeface="Courier New" charset="0"/>
              </a:rPr>
              <a:t>“</a:t>
            </a:r>
            <a:r>
              <a:rPr lang="en-US" altLang="ja-JP" b="1" dirty="0">
                <a:latin typeface="Courier New" charset="0"/>
                <a:cs typeface="Courier New" charset="0"/>
              </a:rPr>
              <a:t>-</a:t>
            </a:r>
            <a:r>
              <a:rPr lang="ja-JP" altLang="en-US" b="1" dirty="0">
                <a:latin typeface="Courier New" charset="0"/>
                <a:cs typeface="Courier New" charset="0"/>
              </a:rPr>
              <a:t>”</a:t>
            </a:r>
            <a:r>
              <a:rPr lang="en-US" altLang="ja-JP" b="1" dirty="0">
                <a:latin typeface="Courier New" charset="0"/>
                <a:cs typeface="Courier New" charset="0"/>
              </a:rPr>
              <a:t>);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latin typeface="Courier New" charset="0"/>
                <a:cs typeface="Courier New" charset="0"/>
              </a:rPr>
              <a:t>}</a:t>
            </a:r>
          </a:p>
        </p:txBody>
      </p:sp>
      <p:sp>
        <p:nvSpPr>
          <p:cNvPr id="2150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13D3303-B3E2-4CF0-87C9-976F995D0C0C}" type="datetime1">
              <a:rPr lang="en-US" sz="1200" smtClean="0">
                <a:latin typeface="Garamond" charset="0"/>
              </a:rPr>
              <a:t>10/16/2019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17</a:t>
            </a:r>
          </a:p>
        </p:txBody>
      </p:sp>
      <p:sp>
        <p:nvSpPr>
          <p:cNvPr id="2150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340EDFB-CCAB-5846-AF4C-C5DE0290D5F2}" type="slidenum">
              <a:rPr lang="en-US" sz="1200">
                <a:latin typeface="Garamond" charset="0"/>
              </a:rPr>
              <a:pPr eaLnBrk="1" hangingPunct="1"/>
              <a:t>18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solutions (cont.)</a:t>
            </a: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lnSpc>
                <a:spcPct val="80000"/>
              </a:lnSpc>
              <a:buClr>
                <a:schemeClr val="accent1"/>
              </a:buClr>
              <a:buSzPct val="65000"/>
              <a:buFont typeface="Wingdings" charset="0"/>
              <a:buChar char="n"/>
            </a:pPr>
            <a:r>
              <a:rPr lang="en-US" sz="2400">
                <a:latin typeface="Arial" charset="0"/>
              </a:rPr>
              <a:t>Write a function that: reads an </a:t>
            </a:r>
            <a:r>
              <a:rPr lang="en-US" sz="2400" u="sng">
                <a:latin typeface="Arial" charset="0"/>
              </a:rPr>
              <a:t>integer</a:t>
            </a:r>
            <a:r>
              <a:rPr lang="en-US" sz="2400">
                <a:latin typeface="Arial" charset="0"/>
              </a:rPr>
              <a:t> value from the console input and returns 1 if the value is even, 0 if it</a:t>
            </a:r>
            <a:r>
              <a:rPr lang="ja-JP" altLang="en-US" sz="2400">
                <a:latin typeface="Arial" charset="0"/>
              </a:rPr>
              <a:t>’</a:t>
            </a:r>
            <a:r>
              <a:rPr lang="en-US" altLang="ja-JP" sz="2400">
                <a:latin typeface="Arial" charset="0"/>
              </a:rPr>
              <a:t>s odd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2800">
              <a:latin typeface="Arial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800" b="1">
                <a:latin typeface="Courier New" charset="0"/>
                <a:cs typeface="Courier New" charset="0"/>
              </a:rPr>
              <a:t>int checkEvenOdd() {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800" b="1">
                <a:latin typeface="Courier New" charset="0"/>
                <a:cs typeface="Courier New" charset="0"/>
              </a:rPr>
              <a:t>	int value;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800" b="1">
                <a:latin typeface="Courier New" charset="0"/>
                <a:cs typeface="Courier New" charset="0"/>
              </a:rPr>
              <a:t>	scanf(</a:t>
            </a:r>
            <a:r>
              <a:rPr lang="ja-JP" altLang="en-US" sz="2800" b="1">
                <a:latin typeface="Courier New" charset="0"/>
                <a:cs typeface="Courier New" charset="0"/>
              </a:rPr>
              <a:t>“</a:t>
            </a:r>
            <a:r>
              <a:rPr lang="en-US" altLang="ja-JP" sz="2800" b="1">
                <a:latin typeface="Courier New" charset="0"/>
                <a:cs typeface="Courier New" charset="0"/>
              </a:rPr>
              <a:t>%d</a:t>
            </a:r>
            <a:r>
              <a:rPr lang="ja-JP" altLang="en-US" sz="2800" b="1">
                <a:latin typeface="Courier New" charset="0"/>
                <a:cs typeface="Courier New" charset="0"/>
              </a:rPr>
              <a:t>”</a:t>
            </a:r>
            <a:r>
              <a:rPr lang="en-US" altLang="ja-JP" sz="2800" b="1">
                <a:latin typeface="Courier New" charset="0"/>
                <a:cs typeface="Courier New" charset="0"/>
              </a:rPr>
              <a:t>, &amp;value);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800" b="1">
                <a:latin typeface="Courier New" charset="0"/>
                <a:cs typeface="Courier New" charset="0"/>
              </a:rPr>
              <a:t>	if ((value % 2) == 0)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800" b="1">
                <a:latin typeface="Courier New" charset="0"/>
                <a:cs typeface="Courier New" charset="0"/>
              </a:rPr>
              <a:t>		return 1;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800" b="1">
                <a:latin typeface="Courier New" charset="0"/>
                <a:cs typeface="Courier New" charset="0"/>
              </a:rPr>
              <a:t>	else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800" b="1">
                <a:latin typeface="Courier New" charset="0"/>
                <a:cs typeface="Courier New" charset="0"/>
              </a:rPr>
              <a:t>		return 0;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800" b="1">
                <a:latin typeface="Courier New" charset="0"/>
                <a:cs typeface="Courier New" charset="0"/>
              </a:rPr>
              <a:t>}</a:t>
            </a:r>
          </a:p>
        </p:txBody>
      </p:sp>
      <p:sp>
        <p:nvSpPr>
          <p:cNvPr id="2253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2C5EE7F-CD6C-4E73-B17D-C7549065078C}" type="datetime1">
              <a:rPr lang="en-US" sz="1200" smtClean="0">
                <a:latin typeface="Garamond" charset="0"/>
              </a:rPr>
              <a:t>10/16/2019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17</a:t>
            </a:r>
          </a:p>
        </p:txBody>
      </p:sp>
      <p:sp>
        <p:nvSpPr>
          <p:cNvPr id="2253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B3CB1AC-8C64-F546-9AC7-257D01240E8C}" type="slidenum">
              <a:rPr lang="en-US" sz="1200">
                <a:latin typeface="Garamond" charset="0"/>
              </a:rPr>
              <a:pPr eaLnBrk="1" hangingPunct="1"/>
              <a:t>19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Lecture outline</a:t>
            </a:r>
          </a:p>
        </p:txBody>
      </p:sp>
      <p:sp>
        <p:nvSpPr>
          <p:cNvPr id="18434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" charset="0"/>
              </a:rPr>
              <a:t>Announcements/reminders</a:t>
            </a:r>
          </a:p>
          <a:p>
            <a:pPr lvl="1"/>
            <a:r>
              <a:rPr lang="en-US" dirty="0">
                <a:latin typeface="Arial" charset="0"/>
              </a:rPr>
              <a:t>Program 4 due today (10/15)</a:t>
            </a:r>
          </a:p>
          <a:p>
            <a:pPr lvl="1"/>
            <a:r>
              <a:rPr lang="en-US" dirty="0">
                <a:latin typeface="Arial" charset="0"/>
              </a:rPr>
              <a:t>Program 5 to be posted; due date TBD</a:t>
            </a:r>
          </a:p>
          <a:p>
            <a:pPr lvl="1"/>
            <a:r>
              <a:rPr lang="en-US" dirty="0">
                <a:latin typeface="Arial" charset="0"/>
              </a:rPr>
              <a:t>New textbook exercises: Chapter 4 (part 2) due Monday, 10/21</a:t>
            </a:r>
          </a:p>
          <a:p>
            <a:pPr lvl="1"/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Today’</a:t>
            </a:r>
            <a:r>
              <a:rPr lang="en-US" altLang="ja-JP" dirty="0">
                <a:latin typeface="Arial" charset="0"/>
              </a:rPr>
              <a:t>s lecture</a:t>
            </a:r>
          </a:p>
          <a:p>
            <a:pPr lvl="1"/>
            <a:r>
              <a:rPr lang="en-US" dirty="0">
                <a:latin typeface="Arial" charset="0"/>
              </a:rPr>
              <a:t>Functions</a:t>
            </a:r>
          </a:p>
        </p:txBody>
      </p:sp>
      <p:sp>
        <p:nvSpPr>
          <p:cNvPr id="1843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E718226-B6C7-4FA6-8842-F4CE1DC01B3C}" type="datetime1">
              <a:rPr lang="en-US" sz="1200" smtClean="0">
                <a:latin typeface="Garamond" charset="0"/>
              </a:rPr>
              <a:t>10/16/2019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17</a:t>
            </a:r>
            <a:endParaRPr lang="en-US" altLang="en-US" dirty="0"/>
          </a:p>
        </p:txBody>
      </p:sp>
      <p:sp>
        <p:nvSpPr>
          <p:cNvPr id="1843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0A2CEFE-BD70-D04F-BDEA-96F435455B66}" type="slidenum">
              <a:rPr lang="en-US" sz="1200">
                <a:latin typeface="Garamond" charset="0"/>
              </a:rPr>
              <a:pPr eaLnBrk="1" hangingPunct="1"/>
              <a:t>2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solutions (cont)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Clr>
                <a:schemeClr val="accent1"/>
              </a:buClr>
              <a:buSzPct val="65000"/>
              <a:buFont typeface="Wingdings" charset="0"/>
              <a:buChar char="n"/>
            </a:pPr>
            <a:r>
              <a:rPr lang="en-US">
                <a:latin typeface="Arial" charset="0"/>
              </a:rPr>
              <a:t>Write a function that: takes four </a:t>
            </a:r>
            <a:r>
              <a:rPr lang="en-US" u="sng">
                <a:latin typeface="Arial" charset="0"/>
              </a:rPr>
              <a:t>double-precision</a:t>
            </a:r>
            <a:r>
              <a:rPr lang="en-US">
                <a:latin typeface="Arial" charset="0"/>
              </a:rPr>
              <a:t> numbers as arguments and returns their average</a:t>
            </a:r>
          </a:p>
          <a:p>
            <a:pPr>
              <a:buFont typeface="Wingdings" charset="0"/>
              <a:buNone/>
            </a:pPr>
            <a:endParaRPr lang="en-US">
              <a:latin typeface="Arial" charset="0"/>
            </a:endParaRPr>
          </a:p>
          <a:p>
            <a:pPr>
              <a:buFont typeface="Wingdings" charset="0"/>
              <a:buNone/>
            </a:pPr>
            <a:r>
              <a:rPr lang="en-US" b="1">
                <a:latin typeface="Courier New" charset="0"/>
                <a:cs typeface="Courier New" charset="0"/>
              </a:rPr>
              <a:t>double avgFour(double a, double b,</a:t>
            </a:r>
          </a:p>
          <a:p>
            <a:pPr>
              <a:buFont typeface="Wingdings" charset="0"/>
              <a:buNone/>
            </a:pPr>
            <a:r>
              <a:rPr lang="en-US" b="1">
                <a:latin typeface="Courier New" charset="0"/>
                <a:cs typeface="Courier New" charset="0"/>
              </a:rPr>
              <a:t>					double c, double d)</a:t>
            </a:r>
          </a:p>
          <a:p>
            <a:pPr>
              <a:buFont typeface="Wingdings" charset="0"/>
              <a:buNone/>
            </a:pPr>
            <a:r>
              <a:rPr lang="en-US" b="1">
                <a:latin typeface="Courier New" charset="0"/>
                <a:cs typeface="Courier New" charset="0"/>
              </a:rPr>
              <a:t>{</a:t>
            </a:r>
          </a:p>
          <a:p>
            <a:pPr>
              <a:buFont typeface="Wingdings" charset="0"/>
              <a:buNone/>
            </a:pPr>
            <a:r>
              <a:rPr lang="en-US" b="1">
                <a:latin typeface="Courier New" charset="0"/>
                <a:cs typeface="Courier New" charset="0"/>
              </a:rPr>
              <a:t>	return (a + b + c + d) / 4.0;</a:t>
            </a:r>
          </a:p>
          <a:p>
            <a:pPr>
              <a:buFont typeface="Wingdings" charset="0"/>
              <a:buNone/>
            </a:pPr>
            <a:r>
              <a:rPr lang="en-US" b="1">
                <a:latin typeface="Courier New" charset="0"/>
                <a:cs typeface="Courier New" charset="0"/>
              </a:rPr>
              <a:t>}</a:t>
            </a:r>
          </a:p>
          <a:p>
            <a:endParaRPr lang="en-US">
              <a:latin typeface="Arial" charset="0"/>
            </a:endParaRPr>
          </a:p>
        </p:txBody>
      </p:sp>
      <p:sp>
        <p:nvSpPr>
          <p:cNvPr id="2355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2D57058-0F2B-4F17-85E9-C838DC321684}" type="datetime1">
              <a:rPr lang="en-US" sz="1200" smtClean="0">
                <a:latin typeface="Garamond" charset="0"/>
              </a:rPr>
              <a:t>10/16/2019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17</a:t>
            </a:r>
          </a:p>
        </p:txBody>
      </p:sp>
      <p:sp>
        <p:nvSpPr>
          <p:cNvPr id="2355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7F0D360-0832-184B-B5A4-554EC371029C}" type="slidenum">
              <a:rPr lang="en-US" sz="1200">
                <a:latin typeface="Garamond" charset="0"/>
              </a:rPr>
              <a:pPr eaLnBrk="1" hangingPunct="1"/>
              <a:t>20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Final notes</a:t>
            </a:r>
          </a:p>
        </p:txBody>
      </p:sp>
      <p:sp>
        <p:nvSpPr>
          <p:cNvPr id="35842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" charset="0"/>
              </a:rPr>
              <a:t>Next time</a:t>
            </a:r>
          </a:p>
          <a:p>
            <a:pPr lvl="1"/>
            <a:r>
              <a:rPr lang="en-US" dirty="0">
                <a:latin typeface="Arial" charset="0"/>
              </a:rPr>
              <a:t>Pointers and pointer arguments</a:t>
            </a:r>
          </a:p>
          <a:p>
            <a:r>
              <a:rPr lang="en-US" dirty="0">
                <a:latin typeface="Arial" charset="0"/>
              </a:rPr>
              <a:t>Reminders:</a:t>
            </a:r>
          </a:p>
          <a:p>
            <a:pPr lvl="1"/>
            <a:r>
              <a:rPr lang="en-US" dirty="0">
                <a:latin typeface="Arial" charset="0"/>
              </a:rPr>
              <a:t>Program 4 </a:t>
            </a:r>
            <a:r>
              <a:rPr lang="en-US">
                <a:latin typeface="Arial" charset="0"/>
              </a:rPr>
              <a:t>due today (10/15)</a:t>
            </a:r>
            <a:endParaRPr lang="en-US" dirty="0">
              <a:latin typeface="Arial" charset="0"/>
            </a:endParaRPr>
          </a:p>
          <a:p>
            <a:pPr lvl="1"/>
            <a:r>
              <a:rPr lang="en-US" dirty="0">
                <a:latin typeface="Arial" charset="0"/>
              </a:rPr>
              <a:t>Program 5 to be posted; due date TBD</a:t>
            </a:r>
          </a:p>
          <a:p>
            <a:pPr lvl="1"/>
            <a:r>
              <a:rPr lang="en-US" dirty="0">
                <a:latin typeface="Arial" charset="0"/>
              </a:rPr>
              <a:t>New textbook exercises: Chapter 4 (part 2) due Monday, 10/21</a:t>
            </a:r>
          </a:p>
          <a:p>
            <a:pPr lvl="1"/>
            <a:endParaRPr lang="en-US" dirty="0">
              <a:latin typeface="Arial" charset="0"/>
            </a:endParaRPr>
          </a:p>
          <a:p>
            <a:pPr lvl="1"/>
            <a:endParaRPr lang="en-US" dirty="0">
              <a:latin typeface="Arial" charset="0"/>
            </a:endParaRPr>
          </a:p>
        </p:txBody>
      </p:sp>
      <p:sp>
        <p:nvSpPr>
          <p:cNvPr id="3584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A77591C-1BD8-4A4E-884E-7762CD39B29F}" type="datetime1">
              <a:rPr lang="en-US" sz="1200" smtClean="0">
                <a:latin typeface="Garamond" charset="0"/>
              </a:rPr>
              <a:t>10/16/2019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17</a:t>
            </a:r>
          </a:p>
        </p:txBody>
      </p:sp>
      <p:sp>
        <p:nvSpPr>
          <p:cNvPr id="3584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8E1AD1A-AFD5-7B43-91F7-1DAB682FF4CD}" type="slidenum">
              <a:rPr lang="en-US" sz="1200">
                <a:latin typeface="Garamond" charset="0"/>
              </a:rPr>
              <a:pPr eaLnBrk="1" hangingPunct="1"/>
              <a:t>21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Functions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Font typeface="Wingdings" pitchFamily="2" charset="2"/>
              <a:buChar char="n"/>
              <a:defRPr/>
            </a:pPr>
            <a:r>
              <a:rPr lang="en-US" sz="3200" dirty="0">
                <a:ea typeface="+mn-ea"/>
                <a:cs typeface="+mn-cs"/>
              </a:rPr>
              <a:t>Functions used to break problem down into small, "bite-sized" pieces.</a:t>
            </a:r>
          </a:p>
          <a:p>
            <a:pPr marL="784225" lvl="1" indent="-457200">
              <a:buFont typeface="Wingdings" pitchFamily="2" charset="2"/>
              <a:buChar char="q"/>
              <a:defRPr/>
            </a:pPr>
            <a:r>
              <a:rPr lang="en-US" sz="2800" dirty="0"/>
              <a:t>Make code more manageable and readable</a:t>
            </a:r>
          </a:p>
          <a:p>
            <a:pPr marL="784225" lvl="1" indent="-457200">
              <a:buFont typeface="Wingdings" pitchFamily="2" charset="2"/>
              <a:buChar char="q"/>
              <a:defRPr/>
            </a:pPr>
            <a:r>
              <a:rPr lang="en-US" sz="2800" dirty="0"/>
              <a:t>Identify reusable pieces</a:t>
            </a:r>
          </a:p>
          <a:p>
            <a:pPr marL="457200" indent="-457200">
              <a:buFont typeface="Wingdings" pitchFamily="2" charset="2"/>
              <a:buChar char="n"/>
              <a:defRPr/>
            </a:pPr>
            <a:r>
              <a:rPr lang="en-US" sz="3200" dirty="0">
                <a:ea typeface="+mn-ea"/>
                <a:cs typeface="+mn-cs"/>
              </a:rPr>
              <a:t>Functions have an optional type of return value, a name, and optional arguments</a:t>
            </a:r>
          </a:p>
          <a:p>
            <a:pPr marL="457200" indent="-457200">
              <a:buFont typeface="Wingdings" pitchFamily="2" charset="2"/>
              <a:buChar char="n"/>
              <a:defRPr/>
            </a:pPr>
            <a:r>
              <a:rPr lang="en-US" sz="3200" dirty="0">
                <a:ea typeface="+mn-ea"/>
                <a:cs typeface="+mn-cs"/>
              </a:rPr>
              <a:t>Functions return at most, ONE value</a:t>
            </a:r>
          </a:p>
          <a:p>
            <a:pPr marL="457200" indent="-457200">
              <a:buFont typeface="Wingdings" pitchFamily="2" charset="2"/>
              <a:buChar char="n"/>
              <a:defRPr/>
            </a:pPr>
            <a:r>
              <a:rPr lang="en-US" sz="3200" dirty="0">
                <a:ea typeface="+mn-ea"/>
                <a:cs typeface="+mn-cs"/>
              </a:rPr>
              <a:t>Functions must be either "prototyped" or declared prior to use.  Good programming practices requires all functions to be prototyped.</a:t>
            </a:r>
          </a:p>
          <a:p>
            <a:pPr>
              <a:buFont typeface="Wingdings" pitchFamily="2" charset="2"/>
              <a:buChar char="n"/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2048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0EFC6FE-8290-C04E-971F-59592A879C63}" type="slidenum">
              <a:rPr lang="en-US" sz="1200">
                <a:latin typeface="Garamond" charset="0"/>
              </a:rPr>
              <a:pPr eaLnBrk="1" hangingPunct="1"/>
              <a:t>3</a:t>
            </a:fld>
            <a:endParaRPr lang="en-US" sz="1200">
              <a:latin typeface="Garamond" charset="0"/>
            </a:endParaRPr>
          </a:p>
        </p:txBody>
      </p:sp>
      <p:sp>
        <p:nvSpPr>
          <p:cNvPr id="20484" name="Date Placeholder 5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C01BCE6-8CB5-42BB-BF3D-AA6AAE579615}" type="datetime1">
              <a:rPr lang="en-US" sz="1200" smtClean="0">
                <a:latin typeface="Garamond" charset="0"/>
              </a:rPr>
              <a:t>10/16/2019</a:t>
            </a:fld>
            <a:endParaRPr lang="en-US" sz="1200">
              <a:latin typeface="Garamond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17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6536D5C-16D8-2F48-91D4-32B316531F4B}" type="slidenum">
              <a:rPr lang="en-US" sz="1200">
                <a:latin typeface="Garamond" charset="0"/>
              </a:rPr>
              <a:pPr eaLnBrk="1" hangingPunct="1"/>
              <a:t>4</a:t>
            </a:fld>
            <a:endParaRPr lang="en-US" sz="1200">
              <a:latin typeface="Garamond" charset="0"/>
            </a:endParaRPr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r>
              <a:rPr lang="en-US">
                <a:latin typeface="Garamond" charset="0"/>
              </a:rPr>
              <a:t>Functions</a:t>
            </a: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685800" y="1524000"/>
            <a:ext cx="7696200" cy="421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Courier New" charset="0"/>
              </a:rPr>
              <a:t>double hyp(double a, double b)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sum, result;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sum = a*a + b*b;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result = sqrt(sum);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return result;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pPr eaLnBrk="1" hangingPunct="1"/>
            <a:endParaRPr lang="en-US" sz="1800">
              <a:latin typeface="Courier New" charset="0"/>
            </a:endParaRPr>
          </a:p>
          <a:p>
            <a:pPr eaLnBrk="1" hangingPunct="1"/>
            <a:r>
              <a:rPr lang="en-US"/>
              <a:t>Alternate way of writing above function</a:t>
            </a:r>
          </a:p>
          <a:p>
            <a:pPr eaLnBrk="1" hangingPunct="1"/>
            <a:r>
              <a:rPr lang="en-US" sz="1800">
                <a:latin typeface="Courier New" charset="0"/>
              </a:rPr>
              <a:t>double hyp(double a, double b)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return sqrt(a*a + b*b);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</p:txBody>
      </p:sp>
      <p:sp>
        <p:nvSpPr>
          <p:cNvPr id="22532" name="AutoShape 5"/>
          <p:cNvSpPr>
            <a:spLocks/>
          </p:cNvSpPr>
          <p:nvPr/>
        </p:nvSpPr>
        <p:spPr bwMode="auto">
          <a:xfrm>
            <a:off x="685800" y="533400"/>
            <a:ext cx="1447800" cy="609600"/>
          </a:xfrm>
          <a:prstGeom prst="accentCallout3">
            <a:avLst>
              <a:gd name="adj1" fmla="val 18750"/>
              <a:gd name="adj2" fmla="val -5264"/>
              <a:gd name="adj3" fmla="val 18750"/>
              <a:gd name="adj4" fmla="val -24889"/>
              <a:gd name="adj5" fmla="val 98176"/>
              <a:gd name="adj6" fmla="val -24889"/>
              <a:gd name="adj7" fmla="val 177866"/>
              <a:gd name="adj8" fmla="val 3431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type of value returned</a:t>
            </a:r>
          </a:p>
        </p:txBody>
      </p:sp>
      <p:sp>
        <p:nvSpPr>
          <p:cNvPr id="22533" name="AutoShape 7"/>
          <p:cNvSpPr>
            <a:spLocks/>
          </p:cNvSpPr>
          <p:nvPr/>
        </p:nvSpPr>
        <p:spPr bwMode="auto">
          <a:xfrm>
            <a:off x="7086600" y="381000"/>
            <a:ext cx="1584325" cy="609600"/>
          </a:xfrm>
          <a:prstGeom prst="accentCallout1">
            <a:avLst>
              <a:gd name="adj1" fmla="val 18750"/>
              <a:gd name="adj2" fmla="val -4810"/>
              <a:gd name="adj3" fmla="val 190884"/>
              <a:gd name="adj4" fmla="val -31944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name of function</a:t>
            </a:r>
          </a:p>
        </p:txBody>
      </p:sp>
      <p:sp>
        <p:nvSpPr>
          <p:cNvPr id="22534" name="AutoShape 8"/>
          <p:cNvSpPr>
            <a:spLocks/>
          </p:cNvSpPr>
          <p:nvPr/>
        </p:nvSpPr>
        <p:spPr bwMode="auto">
          <a:xfrm>
            <a:off x="6248400" y="1143000"/>
            <a:ext cx="2438400" cy="609600"/>
          </a:xfrm>
          <a:prstGeom prst="accentCallout2">
            <a:avLst>
              <a:gd name="adj1" fmla="val 18750"/>
              <a:gd name="adj2" fmla="val -3125"/>
              <a:gd name="adj3" fmla="val 18750"/>
              <a:gd name="adj4" fmla="val -56773"/>
              <a:gd name="adj5" fmla="val 88023"/>
              <a:gd name="adj6" fmla="val -1123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parameters of function (variables in)</a:t>
            </a:r>
          </a:p>
        </p:txBody>
      </p:sp>
      <p:sp>
        <p:nvSpPr>
          <p:cNvPr id="22535" name="AutoShape 9"/>
          <p:cNvSpPr>
            <a:spLocks/>
          </p:cNvSpPr>
          <p:nvPr/>
        </p:nvSpPr>
        <p:spPr bwMode="auto">
          <a:xfrm>
            <a:off x="6253163" y="2667000"/>
            <a:ext cx="2262187" cy="609600"/>
          </a:xfrm>
          <a:prstGeom prst="accentCallout2">
            <a:avLst>
              <a:gd name="adj1" fmla="val 18750"/>
              <a:gd name="adj2" fmla="val -3370"/>
              <a:gd name="adj3" fmla="val 18750"/>
              <a:gd name="adj4" fmla="val -90245"/>
              <a:gd name="adj5" fmla="val 61458"/>
              <a:gd name="adj6" fmla="val -16786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Single value returned by function</a:t>
            </a:r>
          </a:p>
        </p:txBody>
      </p:sp>
      <p:sp>
        <p:nvSpPr>
          <p:cNvPr id="22536" name="Date Placeholder 8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7565276-DF3F-4498-898C-55D92D094F91}" type="datetime1">
              <a:rPr lang="en-US" sz="1200" smtClean="0">
                <a:latin typeface="Garamond" charset="0"/>
              </a:rPr>
              <a:t>10/16/2019</a:t>
            </a:fld>
            <a:endParaRPr lang="en-US" sz="1200">
              <a:latin typeface="Garamond" charset="0"/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17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65D2533-EF14-8D47-888F-CEF4929DAE1C}" type="slidenum">
              <a:rPr lang="en-US" sz="1200">
                <a:latin typeface="Garamond" charset="0"/>
              </a:rPr>
              <a:pPr eaLnBrk="1" hangingPunct="1"/>
              <a:t>5</a:t>
            </a:fld>
            <a:endParaRPr lang="en-US" sz="1200">
              <a:latin typeface="Garamond" charset="0"/>
            </a:endParaRP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r>
              <a:rPr lang="en-US">
                <a:latin typeface="Garamond" charset="0"/>
              </a:rPr>
              <a:t>Functions - complete program</a:t>
            </a: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304800" y="990600"/>
            <a:ext cx="8382000" cy="586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Courier New" charset="0"/>
              </a:rPr>
              <a:t>#include &lt;stdio.h&gt;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#include &lt;math.h&gt;</a:t>
            </a:r>
          </a:p>
          <a:p>
            <a:pPr eaLnBrk="1" hangingPunct="1"/>
            <a:r>
              <a:rPr lang="en-US" sz="1800">
                <a:latin typeface="Courier New" charset="0"/>
              </a:rPr>
              <a:t>double hyp(double a, double b);</a:t>
            </a:r>
          </a:p>
          <a:p>
            <a:pPr eaLnBrk="1" hangingPunct="1"/>
            <a:r>
              <a:rPr lang="en-US" sz="1800">
                <a:latin typeface="Courier New" charset="0"/>
              </a:rPr>
              <a:t>void main()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x,y,h;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printf("Enter two legs of triangle: 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scanf("%lf %lf",&amp;x,&amp;y);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h=hyp(x,y);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printf("Trgle w legs %lf and %lf has hyp of %lf\n",x,y,h);  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pPr eaLnBrk="1" hangingPunct="1"/>
            <a:r>
              <a:rPr lang="en-US" sz="1800">
                <a:latin typeface="Courier New" charset="0"/>
              </a:rPr>
              <a:t>double hyp(double a, double b)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sum, result;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sum = a*a + b*b;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result = sqrt(sum);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return result;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pPr eaLnBrk="1" hangingPunct="1"/>
            <a:endParaRPr lang="en-US" sz="1800">
              <a:latin typeface="Courier New" charset="0"/>
            </a:endParaRPr>
          </a:p>
        </p:txBody>
      </p:sp>
      <p:sp>
        <p:nvSpPr>
          <p:cNvPr id="23556" name="AutoShape 8"/>
          <p:cNvSpPr>
            <a:spLocks/>
          </p:cNvSpPr>
          <p:nvPr/>
        </p:nvSpPr>
        <p:spPr bwMode="auto">
          <a:xfrm>
            <a:off x="5181600" y="1600200"/>
            <a:ext cx="3276600" cy="381000"/>
          </a:xfrm>
          <a:prstGeom prst="accentCallout1">
            <a:avLst>
              <a:gd name="adj1" fmla="val 30000"/>
              <a:gd name="adj2" fmla="val -2324"/>
              <a:gd name="adj3" fmla="val 68333"/>
              <a:gd name="adj4" fmla="val -1453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en-US"/>
              <a:t>prototype (note semi-colon  )</a:t>
            </a:r>
          </a:p>
        </p:txBody>
      </p:sp>
      <p:sp>
        <p:nvSpPr>
          <p:cNvPr id="23557" name="AutoShape 9"/>
          <p:cNvSpPr>
            <a:spLocks/>
          </p:cNvSpPr>
          <p:nvPr/>
        </p:nvSpPr>
        <p:spPr bwMode="auto">
          <a:xfrm>
            <a:off x="5181600" y="4267200"/>
            <a:ext cx="3276600" cy="762000"/>
          </a:xfrm>
          <a:prstGeom prst="accentCallout1">
            <a:avLst>
              <a:gd name="adj1" fmla="val 15000"/>
              <a:gd name="adj2" fmla="val -2324"/>
              <a:gd name="adj3" fmla="val 46667"/>
              <a:gd name="adj4" fmla="val -20495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en-US"/>
              <a:t>actual function definition</a:t>
            </a:r>
            <a:br>
              <a:rPr lang="en-US"/>
            </a:br>
            <a:r>
              <a:rPr lang="en-US"/>
              <a:t> (NO semi-colon  )</a:t>
            </a:r>
          </a:p>
        </p:txBody>
      </p:sp>
      <p:sp>
        <p:nvSpPr>
          <p:cNvPr id="23558" name="Date Placeholder 6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0175345-F9AF-4402-BF2A-2DD3B0BC4115}" type="datetime1">
              <a:rPr lang="en-US" sz="1200" smtClean="0">
                <a:latin typeface="Garamond" charset="0"/>
              </a:rPr>
              <a:t>10/16/2019</a:t>
            </a:fld>
            <a:endParaRPr lang="en-US" sz="1200">
              <a:latin typeface="Garamond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17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E9CC800-1AD8-AB49-A1B6-3D2834188CE1}" type="slidenum">
              <a:rPr lang="en-US" sz="1200">
                <a:latin typeface="Garamond" charset="0"/>
              </a:rPr>
              <a:pPr eaLnBrk="1" hangingPunct="1"/>
              <a:t>6</a:t>
            </a:fld>
            <a:endParaRPr lang="en-US" sz="1200">
              <a:latin typeface="Garamond" charset="0"/>
            </a:endParaRP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r>
              <a:rPr lang="en-US">
                <a:latin typeface="Garamond" charset="0"/>
              </a:rPr>
              <a:t>Functions - scope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304800" y="990600"/>
            <a:ext cx="8382000" cy="586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Courier New" charset="0"/>
              </a:rPr>
              <a:t>#include &lt;stdio.h&gt;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#include &lt;math.h&gt;</a:t>
            </a:r>
          </a:p>
          <a:p>
            <a:pPr eaLnBrk="1" hangingPunct="1"/>
            <a:r>
              <a:rPr lang="en-US" sz="1800">
                <a:latin typeface="Courier New" charset="0"/>
              </a:rPr>
              <a:t>double hyp(double a, double b);</a:t>
            </a:r>
          </a:p>
          <a:p>
            <a:pPr eaLnBrk="1" hangingPunct="1"/>
            <a:r>
              <a:rPr lang="en-US" sz="1800">
                <a:latin typeface="Courier New" charset="0"/>
              </a:rPr>
              <a:t>void main()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x,y,h;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printf("Enter two legs of triangle: 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scanf("%lf %lf",&amp;x,&amp;y);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h=hyp(x,y);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printf("Trgle w legs %lf and %lf has hyp of %lf\n",x,y,h);  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pPr eaLnBrk="1" hangingPunct="1"/>
            <a:r>
              <a:rPr lang="en-US" sz="1800">
                <a:latin typeface="Courier New" charset="0"/>
              </a:rPr>
              <a:t>double hyp(double a, double b)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sum, result;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sum = a*a + b*b;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result = sqrt(sum);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return result;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pPr eaLnBrk="1" hangingPunct="1"/>
            <a:endParaRPr lang="en-US" sz="1800">
              <a:latin typeface="Courier New" charset="0"/>
            </a:endParaRPr>
          </a:p>
        </p:txBody>
      </p:sp>
      <p:sp>
        <p:nvSpPr>
          <p:cNvPr id="24580" name="Text Box 5"/>
          <p:cNvSpPr txBox="1">
            <a:spLocks noChangeArrowheads="1"/>
          </p:cNvSpPr>
          <p:nvPr/>
        </p:nvSpPr>
        <p:spPr bwMode="auto">
          <a:xfrm>
            <a:off x="6400800" y="1600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x</a:t>
            </a:r>
          </a:p>
        </p:txBody>
      </p:sp>
      <p:sp>
        <p:nvSpPr>
          <p:cNvPr id="24581" name="Rectangle 6"/>
          <p:cNvSpPr>
            <a:spLocks noChangeArrowheads="1"/>
          </p:cNvSpPr>
          <p:nvPr/>
        </p:nvSpPr>
        <p:spPr bwMode="auto">
          <a:xfrm>
            <a:off x="6781800" y="16002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?</a:t>
            </a:r>
          </a:p>
        </p:txBody>
      </p:sp>
      <p:sp>
        <p:nvSpPr>
          <p:cNvPr id="24582" name="Text Box 7"/>
          <p:cNvSpPr txBox="1">
            <a:spLocks noChangeArrowheads="1"/>
          </p:cNvSpPr>
          <p:nvPr/>
        </p:nvSpPr>
        <p:spPr bwMode="auto">
          <a:xfrm>
            <a:off x="6400800" y="20574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y</a:t>
            </a:r>
          </a:p>
        </p:txBody>
      </p:sp>
      <p:sp>
        <p:nvSpPr>
          <p:cNvPr id="24583" name="Text Box 8"/>
          <p:cNvSpPr txBox="1">
            <a:spLocks noChangeArrowheads="1"/>
          </p:cNvSpPr>
          <p:nvPr/>
        </p:nvSpPr>
        <p:spPr bwMode="auto">
          <a:xfrm>
            <a:off x="6400800" y="2514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h</a:t>
            </a:r>
          </a:p>
        </p:txBody>
      </p:sp>
      <p:sp>
        <p:nvSpPr>
          <p:cNvPr id="24584" name="Text Box 9"/>
          <p:cNvSpPr txBox="1">
            <a:spLocks noChangeArrowheads="1"/>
          </p:cNvSpPr>
          <p:nvPr/>
        </p:nvSpPr>
        <p:spPr bwMode="auto">
          <a:xfrm>
            <a:off x="6248400" y="4419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a</a:t>
            </a:r>
          </a:p>
        </p:txBody>
      </p:sp>
      <p:sp>
        <p:nvSpPr>
          <p:cNvPr id="24585" name="Rectangle 13"/>
          <p:cNvSpPr>
            <a:spLocks noChangeArrowheads="1"/>
          </p:cNvSpPr>
          <p:nvPr/>
        </p:nvSpPr>
        <p:spPr bwMode="auto">
          <a:xfrm>
            <a:off x="6781800" y="20574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?</a:t>
            </a:r>
          </a:p>
        </p:txBody>
      </p:sp>
      <p:sp>
        <p:nvSpPr>
          <p:cNvPr id="24586" name="Rectangle 14"/>
          <p:cNvSpPr>
            <a:spLocks noChangeArrowheads="1"/>
          </p:cNvSpPr>
          <p:nvPr/>
        </p:nvSpPr>
        <p:spPr bwMode="auto">
          <a:xfrm>
            <a:off x="6781800" y="2514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?</a:t>
            </a:r>
          </a:p>
        </p:txBody>
      </p:sp>
      <p:sp>
        <p:nvSpPr>
          <p:cNvPr id="24587" name="Text Box 15"/>
          <p:cNvSpPr txBox="1">
            <a:spLocks noChangeArrowheads="1"/>
          </p:cNvSpPr>
          <p:nvPr/>
        </p:nvSpPr>
        <p:spPr bwMode="auto">
          <a:xfrm>
            <a:off x="6248400" y="48768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b</a:t>
            </a:r>
          </a:p>
        </p:txBody>
      </p:sp>
      <p:sp>
        <p:nvSpPr>
          <p:cNvPr id="24588" name="Rectangle 16"/>
          <p:cNvSpPr>
            <a:spLocks noChangeArrowheads="1"/>
          </p:cNvSpPr>
          <p:nvPr/>
        </p:nvSpPr>
        <p:spPr bwMode="auto">
          <a:xfrm>
            <a:off x="6629400" y="48768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?</a:t>
            </a:r>
          </a:p>
        </p:txBody>
      </p:sp>
      <p:sp>
        <p:nvSpPr>
          <p:cNvPr id="24589" name="Text Box 17"/>
          <p:cNvSpPr txBox="1">
            <a:spLocks noChangeArrowheads="1"/>
          </p:cNvSpPr>
          <p:nvPr/>
        </p:nvSpPr>
        <p:spPr bwMode="auto">
          <a:xfrm>
            <a:off x="5638800" y="5334000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sum</a:t>
            </a:r>
          </a:p>
        </p:txBody>
      </p:sp>
      <p:sp>
        <p:nvSpPr>
          <p:cNvPr id="24590" name="Text Box 18"/>
          <p:cNvSpPr txBox="1">
            <a:spLocks noChangeArrowheads="1"/>
          </p:cNvSpPr>
          <p:nvPr/>
        </p:nvSpPr>
        <p:spPr bwMode="auto">
          <a:xfrm>
            <a:off x="5638800" y="5791200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result</a:t>
            </a:r>
          </a:p>
        </p:txBody>
      </p:sp>
      <p:sp>
        <p:nvSpPr>
          <p:cNvPr id="24591" name="Rectangle 19"/>
          <p:cNvSpPr>
            <a:spLocks noChangeArrowheads="1"/>
          </p:cNvSpPr>
          <p:nvPr/>
        </p:nvSpPr>
        <p:spPr bwMode="auto">
          <a:xfrm>
            <a:off x="6629400" y="53340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?</a:t>
            </a:r>
          </a:p>
        </p:txBody>
      </p:sp>
      <p:sp>
        <p:nvSpPr>
          <p:cNvPr id="24592" name="Rectangle 20"/>
          <p:cNvSpPr>
            <a:spLocks noChangeArrowheads="1"/>
          </p:cNvSpPr>
          <p:nvPr/>
        </p:nvSpPr>
        <p:spPr bwMode="auto">
          <a:xfrm>
            <a:off x="6629400" y="57912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?</a:t>
            </a:r>
          </a:p>
        </p:txBody>
      </p:sp>
      <p:sp>
        <p:nvSpPr>
          <p:cNvPr id="24593" name="Rectangle 21"/>
          <p:cNvSpPr>
            <a:spLocks noChangeArrowheads="1"/>
          </p:cNvSpPr>
          <p:nvPr/>
        </p:nvSpPr>
        <p:spPr bwMode="auto">
          <a:xfrm>
            <a:off x="6629400" y="4419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?</a:t>
            </a:r>
          </a:p>
        </p:txBody>
      </p:sp>
      <p:sp>
        <p:nvSpPr>
          <p:cNvPr id="24594" name="Line 22"/>
          <p:cNvSpPr>
            <a:spLocks noChangeShapeType="1"/>
          </p:cNvSpPr>
          <p:nvPr/>
        </p:nvSpPr>
        <p:spPr bwMode="auto">
          <a:xfrm>
            <a:off x="228600" y="2971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5" name="Date Placeholder 19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24BE63D-B3C0-4D2B-8D72-8B8CBD18EAF3}" type="datetime1">
              <a:rPr lang="en-US" sz="1200" smtClean="0">
                <a:latin typeface="Garamond" charset="0"/>
              </a:rPr>
              <a:t>10/16/2019</a:t>
            </a:fld>
            <a:endParaRPr lang="en-US" sz="1200">
              <a:latin typeface="Garamond" charset="0"/>
            </a:endParaRPr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17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F16AE7D-FC7B-F940-85EB-888F29953FD7}" type="slidenum">
              <a:rPr lang="en-US" sz="1200">
                <a:latin typeface="Garamond" charset="0"/>
              </a:rPr>
              <a:pPr eaLnBrk="1" hangingPunct="1"/>
              <a:t>7</a:t>
            </a:fld>
            <a:endParaRPr lang="en-US" sz="1200">
              <a:latin typeface="Garamond" charset="0"/>
            </a:endParaRPr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r>
              <a:rPr lang="en-US">
                <a:latin typeface="Garamond" charset="0"/>
              </a:rPr>
              <a:t>Functions - scope</a:t>
            </a: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228600" y="995363"/>
            <a:ext cx="8382000" cy="5862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Courier New" charset="0"/>
              </a:rPr>
              <a:t>#include &lt;stdio.h&gt;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#include &lt;math.h&gt;</a:t>
            </a:r>
          </a:p>
          <a:p>
            <a:pPr eaLnBrk="1" hangingPunct="1"/>
            <a:r>
              <a:rPr lang="en-US" sz="1800">
                <a:latin typeface="Courier New" charset="0"/>
              </a:rPr>
              <a:t>double hyp(double a, double b);</a:t>
            </a:r>
          </a:p>
          <a:p>
            <a:pPr eaLnBrk="1" hangingPunct="1"/>
            <a:r>
              <a:rPr lang="en-US" sz="1800">
                <a:latin typeface="Courier New" charset="0"/>
              </a:rPr>
              <a:t>void main()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x,y,h;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printf("Enter two legs of triangle: 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scanf("%lf %lf",&amp;x,&amp;y);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h=hyp(x,y);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printf("Trgle w legs %lf and %lf has hyp of %lf\n",x,y,h);  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pPr eaLnBrk="1" hangingPunct="1"/>
            <a:r>
              <a:rPr lang="en-US" sz="1800">
                <a:latin typeface="Courier New" charset="0"/>
              </a:rPr>
              <a:t>double hyp(double a, double b)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sum, result;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sum = a*a + b*b;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result = sqrt(sum);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return result;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pPr eaLnBrk="1" hangingPunct="1"/>
            <a:endParaRPr lang="en-US" sz="1800">
              <a:latin typeface="Courier New" charset="0"/>
            </a:endParaRP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6400800" y="1600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x</a:t>
            </a: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6781800" y="16002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3.0</a:t>
            </a:r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6400800" y="20574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y</a:t>
            </a:r>
          </a:p>
        </p:txBody>
      </p:sp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6400800" y="2514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h</a:t>
            </a:r>
          </a:p>
        </p:txBody>
      </p:sp>
      <p:sp>
        <p:nvSpPr>
          <p:cNvPr id="25608" name="Text Box 8"/>
          <p:cNvSpPr txBox="1">
            <a:spLocks noChangeArrowheads="1"/>
          </p:cNvSpPr>
          <p:nvPr/>
        </p:nvSpPr>
        <p:spPr bwMode="auto">
          <a:xfrm>
            <a:off x="6248400" y="4419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a</a:t>
            </a:r>
          </a:p>
        </p:txBody>
      </p:sp>
      <p:sp>
        <p:nvSpPr>
          <p:cNvPr id="25609" name="Rectangle 9"/>
          <p:cNvSpPr>
            <a:spLocks noChangeArrowheads="1"/>
          </p:cNvSpPr>
          <p:nvPr/>
        </p:nvSpPr>
        <p:spPr bwMode="auto">
          <a:xfrm>
            <a:off x="6781800" y="20574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4.0</a:t>
            </a:r>
          </a:p>
        </p:txBody>
      </p:sp>
      <p:sp>
        <p:nvSpPr>
          <p:cNvPr id="25610" name="Rectangle 10"/>
          <p:cNvSpPr>
            <a:spLocks noChangeArrowheads="1"/>
          </p:cNvSpPr>
          <p:nvPr/>
        </p:nvSpPr>
        <p:spPr bwMode="auto">
          <a:xfrm>
            <a:off x="6781800" y="2514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?</a:t>
            </a:r>
          </a:p>
        </p:txBody>
      </p:sp>
      <p:sp>
        <p:nvSpPr>
          <p:cNvPr id="25611" name="Text Box 11"/>
          <p:cNvSpPr txBox="1">
            <a:spLocks noChangeArrowheads="1"/>
          </p:cNvSpPr>
          <p:nvPr/>
        </p:nvSpPr>
        <p:spPr bwMode="auto">
          <a:xfrm>
            <a:off x="6248400" y="48768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b</a:t>
            </a:r>
          </a:p>
        </p:txBody>
      </p:sp>
      <p:sp>
        <p:nvSpPr>
          <p:cNvPr id="25612" name="Rectangle 12"/>
          <p:cNvSpPr>
            <a:spLocks noChangeArrowheads="1"/>
          </p:cNvSpPr>
          <p:nvPr/>
        </p:nvSpPr>
        <p:spPr bwMode="auto">
          <a:xfrm>
            <a:off x="6629400" y="48768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?</a:t>
            </a:r>
          </a:p>
        </p:txBody>
      </p:sp>
      <p:sp>
        <p:nvSpPr>
          <p:cNvPr id="25613" name="Text Box 13"/>
          <p:cNvSpPr txBox="1">
            <a:spLocks noChangeArrowheads="1"/>
          </p:cNvSpPr>
          <p:nvPr/>
        </p:nvSpPr>
        <p:spPr bwMode="auto">
          <a:xfrm>
            <a:off x="5638800" y="5334000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sum</a:t>
            </a:r>
          </a:p>
        </p:txBody>
      </p:sp>
      <p:sp>
        <p:nvSpPr>
          <p:cNvPr id="25614" name="Text Box 14"/>
          <p:cNvSpPr txBox="1">
            <a:spLocks noChangeArrowheads="1"/>
          </p:cNvSpPr>
          <p:nvPr/>
        </p:nvSpPr>
        <p:spPr bwMode="auto">
          <a:xfrm>
            <a:off x="5638800" y="5791200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result</a:t>
            </a:r>
          </a:p>
        </p:txBody>
      </p:sp>
      <p:sp>
        <p:nvSpPr>
          <p:cNvPr id="25615" name="Rectangle 15"/>
          <p:cNvSpPr>
            <a:spLocks noChangeArrowheads="1"/>
          </p:cNvSpPr>
          <p:nvPr/>
        </p:nvSpPr>
        <p:spPr bwMode="auto">
          <a:xfrm>
            <a:off x="6629400" y="53340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?</a:t>
            </a:r>
          </a:p>
        </p:txBody>
      </p:sp>
      <p:sp>
        <p:nvSpPr>
          <p:cNvPr id="25616" name="Rectangle 16"/>
          <p:cNvSpPr>
            <a:spLocks noChangeArrowheads="1"/>
          </p:cNvSpPr>
          <p:nvPr/>
        </p:nvSpPr>
        <p:spPr bwMode="auto">
          <a:xfrm>
            <a:off x="6629400" y="57912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?</a:t>
            </a:r>
          </a:p>
        </p:txBody>
      </p:sp>
      <p:sp>
        <p:nvSpPr>
          <p:cNvPr id="25617" name="Rectangle 17"/>
          <p:cNvSpPr>
            <a:spLocks noChangeArrowheads="1"/>
          </p:cNvSpPr>
          <p:nvPr/>
        </p:nvSpPr>
        <p:spPr bwMode="auto">
          <a:xfrm>
            <a:off x="6629400" y="4419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?</a:t>
            </a:r>
          </a:p>
        </p:txBody>
      </p:sp>
      <p:sp>
        <p:nvSpPr>
          <p:cNvPr id="25618" name="Line 18"/>
          <p:cNvSpPr>
            <a:spLocks noChangeShapeType="1"/>
          </p:cNvSpPr>
          <p:nvPr/>
        </p:nvSpPr>
        <p:spPr bwMode="auto">
          <a:xfrm>
            <a:off x="228600" y="3276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9" name="Date Placeholder 19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9AA847F-F890-4654-BC53-AC77523FDDB9}" type="datetime1">
              <a:rPr lang="en-US" sz="1200" smtClean="0">
                <a:latin typeface="Garamond" charset="0"/>
              </a:rPr>
              <a:t>10/16/2019</a:t>
            </a:fld>
            <a:endParaRPr lang="en-US" sz="1200">
              <a:latin typeface="Garamond" charset="0"/>
            </a:endParaRPr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17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F3B68B2-87F1-474B-81CA-7382187B15F5}" type="slidenum">
              <a:rPr lang="en-US" sz="1200">
                <a:latin typeface="Garamond" charset="0"/>
              </a:rPr>
              <a:pPr eaLnBrk="1" hangingPunct="1"/>
              <a:t>8</a:t>
            </a:fld>
            <a:endParaRPr lang="en-US" sz="1200">
              <a:latin typeface="Garamond" charset="0"/>
            </a:endParaRP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r>
              <a:rPr lang="en-US">
                <a:latin typeface="Garamond" charset="0"/>
              </a:rPr>
              <a:t>Functions - scope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228600" y="995363"/>
            <a:ext cx="8382000" cy="5862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Courier New" charset="0"/>
              </a:rPr>
              <a:t>#include &lt;stdio.h&gt;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#include &lt;math.h&gt;</a:t>
            </a:r>
          </a:p>
          <a:p>
            <a:pPr eaLnBrk="1" hangingPunct="1"/>
            <a:r>
              <a:rPr lang="en-US" sz="1800">
                <a:latin typeface="Courier New" charset="0"/>
              </a:rPr>
              <a:t>double hyp(double a, double b);</a:t>
            </a:r>
          </a:p>
          <a:p>
            <a:pPr eaLnBrk="1" hangingPunct="1"/>
            <a:r>
              <a:rPr lang="en-US" sz="1800">
                <a:latin typeface="Courier New" charset="0"/>
              </a:rPr>
              <a:t>void main()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x,y,h;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printf("Enter two legs of triangle: 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scanf("%lf %lf",&amp;x,&amp;y);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h=hyp(x,y);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printf("Trgle w legs %lf and %lf has hyp of %lf\n",x,y,h);  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pPr eaLnBrk="1" hangingPunct="1"/>
            <a:r>
              <a:rPr lang="en-US" sz="1800">
                <a:latin typeface="Courier New" charset="0"/>
              </a:rPr>
              <a:t>double hyp(double a, double b)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sum, result;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sum = a*a + b*b;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result = sqrt(sum);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return result;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pPr eaLnBrk="1" hangingPunct="1"/>
            <a:endParaRPr lang="en-US" sz="1800">
              <a:latin typeface="Courier New" charset="0"/>
            </a:endParaRP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6400800" y="1600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x</a:t>
            </a:r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6781800" y="16002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3.0</a:t>
            </a: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6400800" y="20574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y</a:t>
            </a: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6400800" y="2514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h</a:t>
            </a:r>
          </a:p>
        </p:txBody>
      </p:sp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6248400" y="4419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a</a:t>
            </a:r>
          </a:p>
        </p:txBody>
      </p:sp>
      <p:sp>
        <p:nvSpPr>
          <p:cNvPr id="26633" name="Rectangle 9"/>
          <p:cNvSpPr>
            <a:spLocks noChangeArrowheads="1"/>
          </p:cNvSpPr>
          <p:nvPr/>
        </p:nvSpPr>
        <p:spPr bwMode="auto">
          <a:xfrm>
            <a:off x="6781800" y="20574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4.0</a:t>
            </a:r>
          </a:p>
        </p:txBody>
      </p:sp>
      <p:sp>
        <p:nvSpPr>
          <p:cNvPr id="26634" name="Rectangle 10"/>
          <p:cNvSpPr>
            <a:spLocks noChangeArrowheads="1"/>
          </p:cNvSpPr>
          <p:nvPr/>
        </p:nvSpPr>
        <p:spPr bwMode="auto">
          <a:xfrm>
            <a:off x="6781800" y="2514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?</a:t>
            </a:r>
          </a:p>
        </p:txBody>
      </p:sp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6248400" y="48768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b</a:t>
            </a:r>
          </a:p>
        </p:txBody>
      </p:sp>
      <p:sp>
        <p:nvSpPr>
          <p:cNvPr id="26636" name="Rectangle 12"/>
          <p:cNvSpPr>
            <a:spLocks noChangeArrowheads="1"/>
          </p:cNvSpPr>
          <p:nvPr/>
        </p:nvSpPr>
        <p:spPr bwMode="auto">
          <a:xfrm>
            <a:off x="6629400" y="48768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4.0</a:t>
            </a:r>
          </a:p>
        </p:txBody>
      </p:sp>
      <p:sp>
        <p:nvSpPr>
          <p:cNvPr id="26637" name="Text Box 13"/>
          <p:cNvSpPr txBox="1">
            <a:spLocks noChangeArrowheads="1"/>
          </p:cNvSpPr>
          <p:nvPr/>
        </p:nvSpPr>
        <p:spPr bwMode="auto">
          <a:xfrm>
            <a:off x="5638800" y="5334000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sum</a:t>
            </a:r>
          </a:p>
        </p:txBody>
      </p:sp>
      <p:sp>
        <p:nvSpPr>
          <p:cNvPr id="26638" name="Text Box 14"/>
          <p:cNvSpPr txBox="1">
            <a:spLocks noChangeArrowheads="1"/>
          </p:cNvSpPr>
          <p:nvPr/>
        </p:nvSpPr>
        <p:spPr bwMode="auto">
          <a:xfrm>
            <a:off x="5638800" y="5791200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result</a:t>
            </a:r>
          </a:p>
        </p:txBody>
      </p:sp>
      <p:sp>
        <p:nvSpPr>
          <p:cNvPr id="26639" name="Rectangle 15"/>
          <p:cNvSpPr>
            <a:spLocks noChangeArrowheads="1"/>
          </p:cNvSpPr>
          <p:nvPr/>
        </p:nvSpPr>
        <p:spPr bwMode="auto">
          <a:xfrm>
            <a:off x="6629400" y="53340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?</a:t>
            </a:r>
          </a:p>
        </p:txBody>
      </p:sp>
      <p:sp>
        <p:nvSpPr>
          <p:cNvPr id="26640" name="Rectangle 16"/>
          <p:cNvSpPr>
            <a:spLocks noChangeArrowheads="1"/>
          </p:cNvSpPr>
          <p:nvPr/>
        </p:nvSpPr>
        <p:spPr bwMode="auto">
          <a:xfrm>
            <a:off x="6629400" y="57912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?</a:t>
            </a:r>
          </a:p>
        </p:txBody>
      </p:sp>
      <p:sp>
        <p:nvSpPr>
          <p:cNvPr id="26641" name="Rectangle 17"/>
          <p:cNvSpPr>
            <a:spLocks noChangeArrowheads="1"/>
          </p:cNvSpPr>
          <p:nvPr/>
        </p:nvSpPr>
        <p:spPr bwMode="auto">
          <a:xfrm>
            <a:off x="6629400" y="4419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3.0</a:t>
            </a:r>
          </a:p>
        </p:txBody>
      </p:sp>
      <p:sp>
        <p:nvSpPr>
          <p:cNvPr id="26642" name="Line 18"/>
          <p:cNvSpPr>
            <a:spLocks noChangeShapeType="1"/>
          </p:cNvSpPr>
          <p:nvPr/>
        </p:nvSpPr>
        <p:spPr bwMode="auto">
          <a:xfrm>
            <a:off x="152400" y="4876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3" name="AutoShape 19"/>
          <p:cNvSpPr>
            <a:spLocks noChangeArrowheads="1"/>
          </p:cNvSpPr>
          <p:nvPr/>
        </p:nvSpPr>
        <p:spPr bwMode="auto">
          <a:xfrm>
            <a:off x="8001000" y="1600200"/>
            <a:ext cx="990600" cy="3429000"/>
          </a:xfrm>
          <a:prstGeom prst="curvedLeftArrow">
            <a:avLst>
              <a:gd name="adj1" fmla="val 31090"/>
              <a:gd name="adj2" fmla="val 100321"/>
              <a:gd name="adj3" fmla="val 27722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44" name="AutoShape 20"/>
          <p:cNvSpPr>
            <a:spLocks noChangeArrowheads="1"/>
          </p:cNvSpPr>
          <p:nvPr/>
        </p:nvSpPr>
        <p:spPr bwMode="auto">
          <a:xfrm>
            <a:off x="8001000" y="2057400"/>
            <a:ext cx="990600" cy="3429000"/>
          </a:xfrm>
          <a:prstGeom prst="curvedLeftArrow">
            <a:avLst>
              <a:gd name="adj1" fmla="val 31090"/>
              <a:gd name="adj2" fmla="val 100321"/>
              <a:gd name="adj3" fmla="val 28528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45" name="Date Placeholder 2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009E93B-8C19-42AD-AC21-722697170373}" type="datetime1">
              <a:rPr lang="en-US" sz="1200" smtClean="0">
                <a:latin typeface="Garamond" charset="0"/>
              </a:rPr>
              <a:t>10/16/2019</a:t>
            </a:fld>
            <a:endParaRPr lang="en-US" sz="1200">
              <a:latin typeface="Garamond" charset="0"/>
            </a:endParaRPr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17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18D9783-1410-334A-A1D6-72721AA846A8}" type="slidenum">
              <a:rPr lang="en-US" sz="1200">
                <a:latin typeface="Garamond" charset="0"/>
              </a:rPr>
              <a:pPr eaLnBrk="1" hangingPunct="1"/>
              <a:t>9</a:t>
            </a:fld>
            <a:endParaRPr lang="en-US" sz="1200">
              <a:latin typeface="Garamond" charset="0"/>
            </a:endParaRPr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r>
              <a:rPr lang="en-US">
                <a:latin typeface="Garamond" charset="0"/>
              </a:rPr>
              <a:t>Functions - scope</a:t>
            </a: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228600" y="995363"/>
            <a:ext cx="8382000" cy="5862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Courier New" charset="0"/>
              </a:rPr>
              <a:t>#include &lt;stdio.h&gt;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#include &lt;math.h&gt;</a:t>
            </a:r>
          </a:p>
          <a:p>
            <a:pPr eaLnBrk="1" hangingPunct="1"/>
            <a:r>
              <a:rPr lang="en-US" sz="1800">
                <a:latin typeface="Courier New" charset="0"/>
              </a:rPr>
              <a:t>double hyp(double a, double b);</a:t>
            </a:r>
          </a:p>
          <a:p>
            <a:pPr eaLnBrk="1" hangingPunct="1"/>
            <a:r>
              <a:rPr lang="en-US" sz="1800">
                <a:latin typeface="Courier New" charset="0"/>
              </a:rPr>
              <a:t>void main()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x,y,h;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printf("Enter two legs of triangle: 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scanf("%lf %lf",&amp;x,&amp;y);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h=hyp(x,y);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printf("Trgle w legs %lf and %lf has hyp of %lf\n",x,y,h);  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pPr eaLnBrk="1" hangingPunct="1"/>
            <a:r>
              <a:rPr lang="en-US" sz="1800">
                <a:latin typeface="Courier New" charset="0"/>
              </a:rPr>
              <a:t>double hyp(double a, double b)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sum, result;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sum = a*a + b*b;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result = sqrt(sum);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return result;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pPr eaLnBrk="1" hangingPunct="1"/>
            <a:endParaRPr lang="en-US" sz="1800">
              <a:latin typeface="Courier New" charset="0"/>
            </a:endParaRP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6400800" y="1600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x</a:t>
            </a:r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6781800" y="16002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3.0</a:t>
            </a:r>
          </a:p>
        </p:txBody>
      </p:sp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6400800" y="20574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y</a:t>
            </a:r>
          </a:p>
        </p:txBody>
      </p:sp>
      <p:sp>
        <p:nvSpPr>
          <p:cNvPr id="27655" name="Text Box 7"/>
          <p:cNvSpPr txBox="1">
            <a:spLocks noChangeArrowheads="1"/>
          </p:cNvSpPr>
          <p:nvPr/>
        </p:nvSpPr>
        <p:spPr bwMode="auto">
          <a:xfrm>
            <a:off x="6400800" y="2514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h</a:t>
            </a:r>
          </a:p>
        </p:txBody>
      </p:sp>
      <p:sp>
        <p:nvSpPr>
          <p:cNvPr id="27656" name="Text Box 8"/>
          <p:cNvSpPr txBox="1">
            <a:spLocks noChangeArrowheads="1"/>
          </p:cNvSpPr>
          <p:nvPr/>
        </p:nvSpPr>
        <p:spPr bwMode="auto">
          <a:xfrm>
            <a:off x="6248400" y="4419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a</a:t>
            </a:r>
          </a:p>
        </p:txBody>
      </p:sp>
      <p:sp>
        <p:nvSpPr>
          <p:cNvPr id="27657" name="Rectangle 9"/>
          <p:cNvSpPr>
            <a:spLocks noChangeArrowheads="1"/>
          </p:cNvSpPr>
          <p:nvPr/>
        </p:nvSpPr>
        <p:spPr bwMode="auto">
          <a:xfrm>
            <a:off x="6781800" y="20574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4.0</a:t>
            </a:r>
          </a:p>
        </p:txBody>
      </p:sp>
      <p:sp>
        <p:nvSpPr>
          <p:cNvPr id="27658" name="Rectangle 10"/>
          <p:cNvSpPr>
            <a:spLocks noChangeArrowheads="1"/>
          </p:cNvSpPr>
          <p:nvPr/>
        </p:nvSpPr>
        <p:spPr bwMode="auto">
          <a:xfrm>
            <a:off x="6781800" y="2514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?</a:t>
            </a:r>
          </a:p>
        </p:txBody>
      </p:sp>
      <p:sp>
        <p:nvSpPr>
          <p:cNvPr id="27659" name="Text Box 11"/>
          <p:cNvSpPr txBox="1">
            <a:spLocks noChangeArrowheads="1"/>
          </p:cNvSpPr>
          <p:nvPr/>
        </p:nvSpPr>
        <p:spPr bwMode="auto">
          <a:xfrm>
            <a:off x="6248400" y="48768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b</a:t>
            </a:r>
          </a:p>
        </p:txBody>
      </p:sp>
      <p:sp>
        <p:nvSpPr>
          <p:cNvPr id="27660" name="Rectangle 12"/>
          <p:cNvSpPr>
            <a:spLocks noChangeArrowheads="1"/>
          </p:cNvSpPr>
          <p:nvPr/>
        </p:nvSpPr>
        <p:spPr bwMode="auto">
          <a:xfrm>
            <a:off x="6629400" y="48768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4.0</a:t>
            </a:r>
          </a:p>
        </p:txBody>
      </p:sp>
      <p:sp>
        <p:nvSpPr>
          <p:cNvPr id="27661" name="Text Box 13"/>
          <p:cNvSpPr txBox="1">
            <a:spLocks noChangeArrowheads="1"/>
          </p:cNvSpPr>
          <p:nvPr/>
        </p:nvSpPr>
        <p:spPr bwMode="auto">
          <a:xfrm>
            <a:off x="5638800" y="5334000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sum</a:t>
            </a:r>
          </a:p>
        </p:txBody>
      </p:sp>
      <p:sp>
        <p:nvSpPr>
          <p:cNvPr id="27662" name="Text Box 14"/>
          <p:cNvSpPr txBox="1">
            <a:spLocks noChangeArrowheads="1"/>
          </p:cNvSpPr>
          <p:nvPr/>
        </p:nvSpPr>
        <p:spPr bwMode="auto">
          <a:xfrm>
            <a:off x="5638800" y="5791200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result</a:t>
            </a:r>
          </a:p>
        </p:txBody>
      </p:sp>
      <p:sp>
        <p:nvSpPr>
          <p:cNvPr id="27663" name="Rectangle 15"/>
          <p:cNvSpPr>
            <a:spLocks noChangeArrowheads="1"/>
          </p:cNvSpPr>
          <p:nvPr/>
        </p:nvSpPr>
        <p:spPr bwMode="auto">
          <a:xfrm>
            <a:off x="6629400" y="53340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25.0</a:t>
            </a:r>
          </a:p>
        </p:txBody>
      </p:sp>
      <p:sp>
        <p:nvSpPr>
          <p:cNvPr id="27664" name="Rectangle 16"/>
          <p:cNvSpPr>
            <a:spLocks noChangeArrowheads="1"/>
          </p:cNvSpPr>
          <p:nvPr/>
        </p:nvSpPr>
        <p:spPr bwMode="auto">
          <a:xfrm>
            <a:off x="6629400" y="57912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?</a:t>
            </a:r>
          </a:p>
        </p:txBody>
      </p:sp>
      <p:sp>
        <p:nvSpPr>
          <p:cNvPr id="27665" name="Rectangle 17"/>
          <p:cNvSpPr>
            <a:spLocks noChangeArrowheads="1"/>
          </p:cNvSpPr>
          <p:nvPr/>
        </p:nvSpPr>
        <p:spPr bwMode="auto">
          <a:xfrm>
            <a:off x="6629400" y="4419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3.0</a:t>
            </a:r>
          </a:p>
        </p:txBody>
      </p:sp>
      <p:sp>
        <p:nvSpPr>
          <p:cNvPr id="27666" name="Line 18"/>
          <p:cNvSpPr>
            <a:spLocks noChangeShapeType="1"/>
          </p:cNvSpPr>
          <p:nvPr/>
        </p:nvSpPr>
        <p:spPr bwMode="auto">
          <a:xfrm>
            <a:off x="152400" y="5181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7" name="Date Placeholder 19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2F2794A-78F0-4DB7-AE76-ABFD11BC12B5}" type="datetime1">
              <a:rPr lang="en-US" sz="1200" smtClean="0">
                <a:latin typeface="Garamond" charset="0"/>
              </a:rPr>
              <a:t>10/16/2019</a:t>
            </a:fld>
            <a:endParaRPr lang="en-US" sz="1200">
              <a:latin typeface="Garamond" charset="0"/>
            </a:endParaRPr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17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8805</TotalTime>
  <Words>922</Words>
  <Application>Microsoft Office PowerPoint</Application>
  <PresentationFormat>On-screen Show (4:3)</PresentationFormat>
  <Paragraphs>316</Paragraphs>
  <Slides>21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Courier New</vt:lpstr>
      <vt:lpstr>Garamond</vt:lpstr>
      <vt:lpstr>Wingdings</vt:lpstr>
      <vt:lpstr>Edge</vt:lpstr>
      <vt:lpstr>EECE.2160 ECE Application Programming</vt:lpstr>
      <vt:lpstr>Lecture outline</vt:lpstr>
      <vt:lpstr>Functions</vt:lpstr>
      <vt:lpstr>Functions</vt:lpstr>
      <vt:lpstr>Functions - complete program</vt:lpstr>
      <vt:lpstr>Functions - scope</vt:lpstr>
      <vt:lpstr>Functions - scope</vt:lpstr>
      <vt:lpstr>Functions - scope</vt:lpstr>
      <vt:lpstr>Functions - scope</vt:lpstr>
      <vt:lpstr>Functions - scope</vt:lpstr>
      <vt:lpstr>Functions - scope</vt:lpstr>
      <vt:lpstr>Functions - scope</vt:lpstr>
      <vt:lpstr>Exercise - What prints (if 5, 12 entered)</vt:lpstr>
      <vt:lpstr>Answer</vt:lpstr>
      <vt:lpstr>Example</vt:lpstr>
      <vt:lpstr>Example solution</vt:lpstr>
      <vt:lpstr>Example: Writing functions</vt:lpstr>
      <vt:lpstr>Example solutions</vt:lpstr>
      <vt:lpstr>Example solutions (cont.)</vt:lpstr>
      <vt:lpstr>Example solutions (cont)</vt:lpstr>
      <vt:lpstr>Final notes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Application Programming</dc:title>
  <dc:creator>geigerm</dc:creator>
  <cp:lastModifiedBy>Michael Geiger</cp:lastModifiedBy>
  <cp:revision>1635</cp:revision>
  <dcterms:created xsi:type="dcterms:W3CDTF">2006-04-03T05:03:01Z</dcterms:created>
  <dcterms:modified xsi:type="dcterms:W3CDTF">2019-10-16T12:54:13Z</dcterms:modified>
</cp:coreProperties>
</file>