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oleObject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24"/>
  </p:notesMasterIdLst>
  <p:handoutMasterIdLst>
    <p:handoutMasterId r:id="rId25"/>
  </p:handoutMasterIdLst>
  <p:sldIdLst>
    <p:sldId id="256" r:id="rId2"/>
    <p:sldId id="422" r:id="rId3"/>
    <p:sldId id="474" r:id="rId4"/>
    <p:sldId id="475" r:id="rId5"/>
    <p:sldId id="476" r:id="rId6"/>
    <p:sldId id="482" r:id="rId7"/>
    <p:sldId id="478" r:id="rId8"/>
    <p:sldId id="480" r:id="rId9"/>
    <p:sldId id="481" r:id="rId10"/>
    <p:sldId id="483" r:id="rId11"/>
    <p:sldId id="484" r:id="rId12"/>
    <p:sldId id="485" r:id="rId13"/>
    <p:sldId id="486" r:id="rId14"/>
    <p:sldId id="487" r:id="rId15"/>
    <p:sldId id="488" r:id="rId16"/>
    <p:sldId id="489" r:id="rId17"/>
    <p:sldId id="490" r:id="rId18"/>
    <p:sldId id="491" r:id="rId19"/>
    <p:sldId id="492" r:id="rId20"/>
    <p:sldId id="493" r:id="rId21"/>
    <p:sldId id="494" r:id="rId22"/>
    <p:sldId id="447" r:id="rId23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EEBEDF6-A242-43A1-B742-79D8AC24607B}" v="7" dt="2019-02-06T17:00:50.87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804" autoAdjust="0"/>
    <p:restoredTop sz="89522" autoAdjust="0"/>
  </p:normalViewPr>
  <p:slideViewPr>
    <p:cSldViewPr>
      <p:cViewPr varScale="1">
        <p:scale>
          <a:sx n="96" d="100"/>
          <a:sy n="96" d="100"/>
        </p:scale>
        <p:origin x="1432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handoutMaster" Target="handoutMasters/handoutMaster1.xml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30" Type="http://schemas.microsoft.com/office/2016/11/relationships/changesInfo" Target="changesInfos/changesInfo1.xml"/><Relationship Id="rId31" Type="http://schemas.microsoft.com/office/2015/10/relationships/revisionInfo" Target="revisionInfo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eiger, Michael J" userId="13cae92b-b37c-450b-a449-82fcae19569d" providerId="ADAL" clId="{18577BE3-7CD1-4503-8617-B7828BBFF173}"/>
    <pc:docChg chg="addSld delSld modSld">
      <pc:chgData name="Geiger, Michael J" userId="13cae92b-b37c-450b-a449-82fcae19569d" providerId="ADAL" clId="{18577BE3-7CD1-4503-8617-B7828BBFF173}" dt="2019-02-04T17:43:33.477" v="1" actId="2696"/>
      <pc:docMkLst>
        <pc:docMk/>
      </pc:docMkLst>
    </pc:docChg>
  </pc:docChgLst>
  <pc:docChgLst>
    <pc:chgData name="Geiger, Michael J" userId="13cae92b-b37c-450b-a449-82fcae19569d" providerId="ADAL" clId="{0EEBEDF6-A242-43A1-B742-79D8AC24607B}"/>
    <pc:docChg chg="undo custSel addSld delSld modSld sldOrd">
      <pc:chgData name="Geiger, Michael J" userId="13cae92b-b37c-450b-a449-82fcae19569d" providerId="ADAL" clId="{0EEBEDF6-A242-43A1-B742-79D8AC24607B}" dt="2019-02-06T17:00:50.864" v="480"/>
      <pc:docMkLst>
        <pc:docMk/>
      </pc:docMkLst>
      <pc:sldChg chg="modSp">
        <pc:chgData name="Geiger, Michael J" userId="13cae92b-b37c-450b-a449-82fcae19569d" providerId="ADAL" clId="{0EEBEDF6-A242-43A1-B742-79D8AC24607B}" dt="2019-02-06T01:00:26.721" v="29" actId="20577"/>
        <pc:sldMkLst>
          <pc:docMk/>
          <pc:sldMk cId="0" sldId="256"/>
        </pc:sldMkLst>
        <pc:spChg chg="mod">
          <ac:chgData name="Geiger, Michael J" userId="13cae92b-b37c-450b-a449-82fcae19569d" providerId="ADAL" clId="{0EEBEDF6-A242-43A1-B742-79D8AC24607B}" dt="2019-02-06T01:00:26.721" v="29" actId="20577"/>
          <ac:spMkLst>
            <pc:docMk/>
            <pc:sldMk cId="0" sldId="256"/>
            <ac:spMk id="3075" creationId="{00000000-0000-0000-0000-000000000000}"/>
          </ac:spMkLst>
        </pc:spChg>
      </pc:sldChg>
      <pc:sldChg chg="modSp">
        <pc:chgData name="Geiger, Michael J" userId="13cae92b-b37c-450b-a449-82fcae19569d" providerId="ADAL" clId="{0EEBEDF6-A242-43A1-B742-79D8AC24607B}" dt="2019-02-06T01:02:39.845" v="96" actId="20577"/>
        <pc:sldMkLst>
          <pc:docMk/>
          <pc:sldMk cId="0" sldId="422"/>
        </pc:sldMkLst>
        <pc:spChg chg="mod">
          <ac:chgData name="Geiger, Michael J" userId="13cae92b-b37c-450b-a449-82fcae19569d" providerId="ADAL" clId="{0EEBEDF6-A242-43A1-B742-79D8AC24607B}" dt="2019-02-06T01:02:39.845" v="96" actId="20577"/>
          <ac:spMkLst>
            <pc:docMk/>
            <pc:sldMk cId="0" sldId="422"/>
            <ac:spMk id="4099" creationId="{00000000-0000-0000-0000-000000000000}"/>
          </ac:spMkLst>
        </pc:spChg>
      </pc:sldChg>
      <pc:sldChg chg="del">
        <pc:chgData name="Geiger, Michael J" userId="13cae92b-b37c-450b-a449-82fcae19569d" providerId="ADAL" clId="{0EEBEDF6-A242-43A1-B742-79D8AC24607B}" dt="2019-02-06T01:00:43.417" v="40" actId="2696"/>
        <pc:sldMkLst>
          <pc:docMk/>
          <pc:sldMk cId="0" sldId="426"/>
        </pc:sldMkLst>
      </pc:sldChg>
      <pc:sldChg chg="del">
        <pc:chgData name="Geiger, Michael J" userId="13cae92b-b37c-450b-a449-82fcae19569d" providerId="ADAL" clId="{0EEBEDF6-A242-43A1-B742-79D8AC24607B}" dt="2019-02-06T01:00:44.708" v="42" actId="2696"/>
        <pc:sldMkLst>
          <pc:docMk/>
          <pc:sldMk cId="0" sldId="436"/>
        </pc:sldMkLst>
      </pc:sldChg>
      <pc:sldChg chg="modSp">
        <pc:chgData name="Geiger, Michael J" userId="13cae92b-b37c-450b-a449-82fcae19569d" providerId="ADAL" clId="{0EEBEDF6-A242-43A1-B742-79D8AC24607B}" dt="2019-02-06T01:01:18.414" v="59" actId="20577"/>
        <pc:sldMkLst>
          <pc:docMk/>
          <pc:sldMk cId="0" sldId="447"/>
        </pc:sldMkLst>
        <pc:spChg chg="mod">
          <ac:chgData name="Geiger, Michael J" userId="13cae92b-b37c-450b-a449-82fcae19569d" providerId="ADAL" clId="{0EEBEDF6-A242-43A1-B742-79D8AC24607B}" dt="2019-02-06T01:01:18.414" v="59" actId="20577"/>
          <ac:spMkLst>
            <pc:docMk/>
            <pc:sldMk cId="0" sldId="447"/>
            <ac:spMk id="17411" creationId="{00000000-0000-0000-0000-000000000000}"/>
          </ac:spMkLst>
        </pc:spChg>
      </pc:sldChg>
      <pc:sldChg chg="del">
        <pc:chgData name="Geiger, Michael J" userId="13cae92b-b37c-450b-a449-82fcae19569d" providerId="ADAL" clId="{0EEBEDF6-A242-43A1-B742-79D8AC24607B}" dt="2019-02-06T01:00:45.437" v="43" actId="2696"/>
        <pc:sldMkLst>
          <pc:docMk/>
          <pc:sldMk cId="2851132668" sldId="459"/>
        </pc:sldMkLst>
      </pc:sldChg>
      <pc:sldChg chg="del">
        <pc:chgData name="Geiger, Michael J" userId="13cae92b-b37c-450b-a449-82fcae19569d" providerId="ADAL" clId="{0EEBEDF6-A242-43A1-B742-79D8AC24607B}" dt="2019-02-06T01:00:46.294" v="44" actId="2696"/>
        <pc:sldMkLst>
          <pc:docMk/>
          <pc:sldMk cId="3843668713" sldId="460"/>
        </pc:sldMkLst>
      </pc:sldChg>
      <pc:sldChg chg="del">
        <pc:chgData name="Geiger, Michael J" userId="13cae92b-b37c-450b-a449-82fcae19569d" providerId="ADAL" clId="{0EEBEDF6-A242-43A1-B742-79D8AC24607B}" dt="2019-02-06T01:00:47.226" v="45" actId="2696"/>
        <pc:sldMkLst>
          <pc:docMk/>
          <pc:sldMk cId="1518839813" sldId="461"/>
        </pc:sldMkLst>
      </pc:sldChg>
      <pc:sldChg chg="del">
        <pc:chgData name="Geiger, Michael J" userId="13cae92b-b37c-450b-a449-82fcae19569d" providerId="ADAL" clId="{0EEBEDF6-A242-43A1-B742-79D8AC24607B}" dt="2019-02-06T01:00:48.640" v="46" actId="2696"/>
        <pc:sldMkLst>
          <pc:docMk/>
          <pc:sldMk cId="2464187127" sldId="462"/>
        </pc:sldMkLst>
      </pc:sldChg>
      <pc:sldChg chg="del">
        <pc:chgData name="Geiger, Michael J" userId="13cae92b-b37c-450b-a449-82fcae19569d" providerId="ADAL" clId="{0EEBEDF6-A242-43A1-B742-79D8AC24607B}" dt="2019-02-06T01:00:43.965" v="41" actId="2696"/>
        <pc:sldMkLst>
          <pc:docMk/>
          <pc:sldMk cId="2048200632" sldId="463"/>
        </pc:sldMkLst>
      </pc:sldChg>
      <pc:sldChg chg="add del">
        <pc:chgData name="Geiger, Michael J" userId="13cae92b-b37c-450b-a449-82fcae19569d" providerId="ADAL" clId="{0EEBEDF6-A242-43A1-B742-79D8AC24607B}" dt="2019-02-06T01:03:35.972" v="124" actId="2696"/>
        <pc:sldMkLst>
          <pc:docMk/>
          <pc:sldMk cId="0" sldId="474"/>
        </pc:sldMkLst>
      </pc:sldChg>
      <pc:sldChg chg="del">
        <pc:chgData name="Geiger, Michael J" userId="13cae92b-b37c-450b-a449-82fcae19569d" providerId="ADAL" clId="{0EEBEDF6-A242-43A1-B742-79D8AC24607B}" dt="2019-02-06T01:00:42.676" v="39" actId="2696"/>
        <pc:sldMkLst>
          <pc:docMk/>
          <pc:sldMk cId="1287255033" sldId="474"/>
        </pc:sldMkLst>
      </pc:sldChg>
      <pc:sldChg chg="add del">
        <pc:chgData name="Geiger, Michael J" userId="13cae92b-b37c-450b-a449-82fcae19569d" providerId="ADAL" clId="{0EEBEDF6-A242-43A1-B742-79D8AC24607B}" dt="2019-02-06T01:03:35.955" v="123" actId="2696"/>
        <pc:sldMkLst>
          <pc:docMk/>
          <pc:sldMk cId="0" sldId="475"/>
        </pc:sldMkLst>
      </pc:sldChg>
      <pc:sldChg chg="add del">
        <pc:chgData name="Geiger, Michael J" userId="13cae92b-b37c-450b-a449-82fcae19569d" providerId="ADAL" clId="{0EEBEDF6-A242-43A1-B742-79D8AC24607B}" dt="2019-02-06T01:03:35.929" v="122" actId="2696"/>
        <pc:sldMkLst>
          <pc:docMk/>
          <pc:sldMk cId="0" sldId="476"/>
        </pc:sldMkLst>
      </pc:sldChg>
      <pc:sldChg chg="modSp add del ord">
        <pc:chgData name="Geiger, Michael J" userId="13cae92b-b37c-450b-a449-82fcae19569d" providerId="ADAL" clId="{0EEBEDF6-A242-43A1-B742-79D8AC24607B}" dt="2019-02-06T01:04:28.543" v="182" actId="20577"/>
        <pc:sldMkLst>
          <pc:docMk/>
          <pc:sldMk cId="0" sldId="477"/>
        </pc:sldMkLst>
        <pc:spChg chg="mod">
          <ac:chgData name="Geiger, Michael J" userId="13cae92b-b37c-450b-a449-82fcae19569d" providerId="ADAL" clId="{0EEBEDF6-A242-43A1-B742-79D8AC24607B}" dt="2019-02-06T01:04:28.543" v="182" actId="20577"/>
          <ac:spMkLst>
            <pc:docMk/>
            <pc:sldMk cId="0" sldId="477"/>
            <ac:spMk id="11" creationId="{00000000-0000-0000-0000-000000000000}"/>
          </ac:spMkLst>
        </pc:spChg>
        <pc:spChg chg="mod">
          <ac:chgData name="Geiger, Michael J" userId="13cae92b-b37c-450b-a449-82fcae19569d" providerId="ADAL" clId="{0EEBEDF6-A242-43A1-B742-79D8AC24607B}" dt="2019-02-06T01:03:50.538" v="169" actId="20577"/>
          <ac:spMkLst>
            <pc:docMk/>
            <pc:sldMk cId="0" sldId="477"/>
            <ac:spMk id="14338" creationId="{00000000-0000-0000-0000-000000000000}"/>
          </ac:spMkLst>
        </pc:spChg>
      </pc:sldChg>
      <pc:sldChg chg="add del">
        <pc:chgData name="Geiger, Michael J" userId="13cae92b-b37c-450b-a449-82fcae19569d" providerId="ADAL" clId="{0EEBEDF6-A242-43A1-B742-79D8AC24607B}" dt="2019-02-06T01:03:35.870" v="119" actId="2696"/>
        <pc:sldMkLst>
          <pc:docMk/>
          <pc:sldMk cId="0" sldId="478"/>
        </pc:sldMkLst>
      </pc:sldChg>
      <pc:sldChg chg="add del">
        <pc:chgData name="Geiger, Michael J" userId="13cae92b-b37c-450b-a449-82fcae19569d" providerId="ADAL" clId="{0EEBEDF6-A242-43A1-B742-79D8AC24607B}" dt="2019-02-06T01:03:35.855" v="118" actId="2696"/>
        <pc:sldMkLst>
          <pc:docMk/>
          <pc:sldMk cId="0" sldId="479"/>
        </pc:sldMkLst>
      </pc:sldChg>
      <pc:sldChg chg="add">
        <pc:chgData name="Geiger, Michael J" userId="13cae92b-b37c-450b-a449-82fcae19569d" providerId="ADAL" clId="{0EEBEDF6-A242-43A1-B742-79D8AC24607B}" dt="2019-02-06T01:02:23.282" v="60"/>
        <pc:sldMkLst>
          <pc:docMk/>
          <pc:sldMk cId="0" sldId="480"/>
        </pc:sldMkLst>
      </pc:sldChg>
      <pc:sldChg chg="add del">
        <pc:chgData name="Geiger, Michael J" userId="13cae92b-b37c-450b-a449-82fcae19569d" providerId="ADAL" clId="{0EEBEDF6-A242-43A1-B742-79D8AC24607B}" dt="2019-02-06T01:04:41.393" v="184"/>
        <pc:sldMkLst>
          <pc:docMk/>
          <pc:sldMk cId="2358385893" sldId="481"/>
        </pc:sldMkLst>
      </pc:sldChg>
      <pc:sldChg chg="modSp add">
        <pc:chgData name="Geiger, Michael J" userId="13cae92b-b37c-450b-a449-82fcae19569d" providerId="ADAL" clId="{0EEBEDF6-A242-43A1-B742-79D8AC24607B}" dt="2019-02-06T01:06:17.987" v="479" actId="15"/>
        <pc:sldMkLst>
          <pc:docMk/>
          <pc:sldMk cId="3117947323" sldId="481"/>
        </pc:sldMkLst>
        <pc:spChg chg="mod">
          <ac:chgData name="Geiger, Michael J" userId="13cae92b-b37c-450b-a449-82fcae19569d" providerId="ADAL" clId="{0EEBEDF6-A242-43A1-B742-79D8AC24607B}" dt="2019-02-06T01:06:01.261" v="403" actId="20577"/>
          <ac:spMkLst>
            <pc:docMk/>
            <pc:sldMk cId="3117947323" sldId="481"/>
            <ac:spMk id="2" creationId="{DA636B5E-402D-4B86-8DDA-A751734D9716}"/>
          </ac:spMkLst>
        </pc:spChg>
        <pc:spChg chg="mod">
          <ac:chgData name="Geiger, Michael J" userId="13cae92b-b37c-450b-a449-82fcae19569d" providerId="ADAL" clId="{0EEBEDF6-A242-43A1-B742-79D8AC24607B}" dt="2019-02-06T01:06:17.987" v="479" actId="15"/>
          <ac:spMkLst>
            <pc:docMk/>
            <pc:sldMk cId="3117947323" sldId="481"/>
            <ac:spMk id="3" creationId="{5160FA91-481C-4142-88AD-B6D8E4733F41}"/>
          </ac:spMkLst>
        </pc:spChg>
      </pc:sldChg>
      <pc:sldChg chg="add">
        <pc:chgData name="Geiger, Michael J" userId="13cae92b-b37c-450b-a449-82fcae19569d" providerId="ADAL" clId="{0EEBEDF6-A242-43A1-B742-79D8AC24607B}" dt="2019-02-06T17:00:50.864" v="480"/>
        <pc:sldMkLst>
          <pc:docMk/>
          <pc:sldMk cId="2496187615" sldId="482"/>
        </pc:sldMkLst>
      </pc:sldChg>
      <pc:sldMasterChg chg="addSldLayout delSldLayout">
        <pc:chgData name="Geiger, Michael J" userId="13cae92b-b37c-450b-a449-82fcae19569d" providerId="ADAL" clId="{0EEBEDF6-A242-43A1-B742-79D8AC24607B}" dt="2019-02-06T01:03:35.890" v="121" actId="2696"/>
        <pc:sldMasterMkLst>
          <pc:docMk/>
          <pc:sldMasterMk cId="0" sldId="2147483792"/>
        </pc:sldMasterMkLst>
        <pc:sldLayoutChg chg="add del">
          <pc:chgData name="Geiger, Michael J" userId="13cae92b-b37c-450b-a449-82fcae19569d" providerId="ADAL" clId="{0EEBEDF6-A242-43A1-B742-79D8AC24607B}" dt="2019-02-06T01:03:35.890" v="121" actId="2696"/>
          <pc:sldLayoutMkLst>
            <pc:docMk/>
            <pc:sldMasterMk cId="0" sldId="2147483792"/>
            <pc:sldLayoutMk cId="543992688" sldId="2147484464"/>
          </pc:sldLayoutMkLst>
        </pc:sldLayoutChg>
      </pc:sldMasterChg>
    </pc:docChg>
  </pc:docChgLst>
</pc:chgInfo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4" Type="http://schemas.openxmlformats.org/officeDocument/2006/relationships/image" Target="../media/image5.wmf"/><Relationship Id="rId1" Type="http://schemas.openxmlformats.org/officeDocument/2006/relationships/image" Target="../media/image2.wmf"/><Relationship Id="rId2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E7C4EA7-ABC3-D643-94C8-CF3E4D6FF19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2717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C983D57-F8BC-E847-A213-F807A49688E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5431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8FF53029-0611-574B-A1D6-7D09A059F4F4}" type="slidenum">
              <a:rPr lang="en-US"/>
              <a:pPr/>
              <a:t>2</a:t>
            </a:fld>
            <a:endParaRPr 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7195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983D57-F8BC-E847-A213-F807A49688EB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6786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983D57-F8BC-E847-A213-F807A49688EB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3155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F4439A8-A82C-8D49-B62E-C58F19FDF739}" type="datetime1">
              <a:rPr lang="en-US" smtClean="0"/>
              <a:t>2/7/19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7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BBF3B8-B8CA-F044-AA6D-67670218BDC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080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DE4F51-56FF-B943-B1B2-AE08DB602200}" type="datetime1">
              <a:rPr lang="en-US" smtClean="0"/>
              <a:t>2/7/19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7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4919C9-A808-6E4A-96B3-B23AA5C7F5F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468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0839F4-2C6B-AD4A-A1BF-E9C1FE38AB21}" type="datetime1">
              <a:rPr lang="en-US" smtClean="0"/>
              <a:t>2/7/19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7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CB28FF-1B62-454E-8484-66EDB438EE3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5405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9EC4DD-22EC-A045-97BB-F1CE93F0AFE5}" type="datetime1">
              <a:rPr lang="en-US" smtClean="0"/>
              <a:t>2/7/19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7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F9202B-0146-BE43-8EB8-2BB15FB27BF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1516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670E7D-B790-B444-8DC0-1F26D5BB435C}" type="datetime1">
              <a:rPr lang="en-US" smtClean="0"/>
              <a:t>2/7/19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7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61F129-A661-3E4F-9A06-402DBDD1FC5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9845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8881205-6D01-8541-85D6-2433C108210E}" type="datetime1">
              <a:rPr lang="en-US" smtClean="0"/>
              <a:t>2/7/19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ECE Application Programming: Lecture 7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2B89C419-ECD0-4241-83F7-60F4329A84D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992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5D3F84-BCB0-8E46-B9FC-C036F77692B5}" type="datetime1">
              <a:rPr lang="en-US" smtClean="0"/>
              <a:t>2/7/19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7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6ADDE5-9B44-254B-89B4-A832413121C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065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955BCA-011B-5041-8696-34E0F6053675}" type="datetime1">
              <a:rPr lang="en-US" smtClean="0"/>
              <a:t>2/7/19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7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8BF779-090F-7042-8450-16CC40A5E81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116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E60E0C-7546-104A-92A4-89BF078CE72E}" type="datetime1">
              <a:rPr lang="en-US" smtClean="0"/>
              <a:t>2/7/19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7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04D504-3A92-ED49-B604-393030B9A50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754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45F56D-4991-874D-824E-E5181F48FA98}" type="datetime1">
              <a:rPr lang="en-US" smtClean="0"/>
              <a:t>2/7/19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7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5B923E-B0FF-854E-9F99-C787366CBC6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728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DDCD8E-70B2-7B40-A59D-02F86D0DE129}" type="datetime1">
              <a:rPr lang="en-US" smtClean="0"/>
              <a:t>2/7/19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7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81BB86-7C69-6C40-A55B-34B212FBB8A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66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B00FCF-84D6-A042-95FC-7C8499BAEAEF}" type="datetime1">
              <a:rPr lang="en-US" smtClean="0"/>
              <a:t>2/7/19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7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48C4D9-EB73-CA48-8472-3AC668BCA23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989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A642BA-E557-C240-9EB2-8E2BFF3AFC6B}" type="datetime1">
              <a:rPr lang="en-US" smtClean="0"/>
              <a:t>2/7/19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7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413E85-5500-4548-980E-D9668CBDDFE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495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C0AF5D-AC6C-DD43-892D-5BD4BB906C7E}" type="datetime1">
              <a:rPr lang="en-US" smtClean="0"/>
              <a:t>2/7/19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7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2C6F62-ECB0-2642-AF89-7337C504816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775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fld id="{C3FC55D7-245C-B149-ABCB-48914081A21B}" type="datetime1">
              <a:rPr lang="en-US" smtClean="0"/>
              <a:t>2/7/19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 smtClean="0"/>
              <a:t>ECE Application Programming: Lecture 7</a:t>
            </a:r>
            <a:endParaRPr lang="en-US" altLang="en-US"/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3CDD6332-CD1D-AB43-A1EA-8054F88CDD9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63" r:id="rId1"/>
    <p:sldLayoutId id="2147484451" r:id="rId2"/>
    <p:sldLayoutId id="2147484452" r:id="rId3"/>
    <p:sldLayoutId id="2147484453" r:id="rId4"/>
    <p:sldLayoutId id="2147484454" r:id="rId5"/>
    <p:sldLayoutId id="2147484455" r:id="rId6"/>
    <p:sldLayoutId id="2147484456" r:id="rId7"/>
    <p:sldLayoutId id="2147484457" r:id="rId8"/>
    <p:sldLayoutId id="2147484458" r:id="rId9"/>
    <p:sldLayoutId id="2147484459" r:id="rId10"/>
    <p:sldLayoutId id="2147484460" r:id="rId11"/>
    <p:sldLayoutId id="2147484461" r:id="rId12"/>
    <p:sldLayoutId id="2147484462" r:id="rId13"/>
    <p:sldLayoutId id="2147484464" r:id="rId14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3.wmf"/><Relationship Id="rId7" Type="http://schemas.openxmlformats.org/officeDocument/2006/relationships/oleObject" Target="../embeddings/oleObject3.bin"/><Relationship Id="rId8" Type="http://schemas.openxmlformats.org/officeDocument/2006/relationships/image" Target="../media/image4.wmf"/><Relationship Id="rId9" Type="http://schemas.openxmlformats.org/officeDocument/2006/relationships/oleObject" Target="../embeddings/oleObject4.bin"/><Relationship Id="rId10" Type="http://schemas.openxmlformats.org/officeDocument/2006/relationships/image" Target="../media/image5.wmf"/><Relationship Id="rId11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>
                <a:latin typeface="Garamond" charset="0"/>
              </a:rPr>
              <a:t>EECE.2160</a:t>
            </a:r>
            <a:br>
              <a:rPr lang="en-US" sz="4600" dirty="0">
                <a:latin typeface="Garamond" charset="0"/>
              </a:rPr>
            </a:br>
            <a:r>
              <a:rPr lang="en-US" sz="4600" dirty="0">
                <a:latin typeface="Garamond" charset="0"/>
              </a:rPr>
              <a:t>ECE Application Programming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>
            <a:normAutofit lnSpcReduction="10000"/>
          </a:bodyPr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Instructors: 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Dr. Michael Geiger &amp; Dr. Lin Li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Spring 2019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</a:t>
            </a:r>
            <a:r>
              <a:rPr lang="en-US" b="1" dirty="0" smtClean="0">
                <a:solidFill>
                  <a:srgbClr val="0000FF"/>
                </a:solidFill>
                <a:latin typeface="Arial" charset="0"/>
              </a:rPr>
              <a:t>7: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Debugging </a:t>
            </a:r>
            <a:r>
              <a:rPr lang="en-US" dirty="0">
                <a:latin typeface="Arial" charset="0"/>
              </a:rPr>
              <a:t>basics (PE1</a:t>
            </a:r>
            <a:r>
              <a:rPr lang="en-US" dirty="0" smtClean="0">
                <a:latin typeface="Arial" charset="0"/>
              </a:rPr>
              <a:t>)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If statements</a:t>
            </a:r>
            <a:endParaRPr lang="en-US" dirty="0">
              <a:latin typeface="Arial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Decisions</a:t>
            </a:r>
          </a:p>
        </p:txBody>
      </p:sp>
      <p:sp>
        <p:nvSpPr>
          <p:cNvPr id="5123" name="Content Placeholder 1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</a:rPr>
              <a:t>Conditionally </a:t>
            </a:r>
            <a:r>
              <a:rPr lang="en-US" dirty="0">
                <a:latin typeface="Arial" charset="0"/>
              </a:rPr>
              <a:t>execute some path</a:t>
            </a:r>
          </a:p>
          <a:p>
            <a:pPr lvl="1"/>
            <a:endParaRPr lang="en-US" dirty="0">
              <a:latin typeface="Arial" charset="0"/>
            </a:endParaRPr>
          </a:p>
          <a:p>
            <a:pPr lvl="1"/>
            <a:endParaRPr lang="en-US" dirty="0">
              <a:latin typeface="Arial" charset="0"/>
            </a:endParaRPr>
          </a:p>
          <a:p>
            <a:pPr lvl="1"/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May want to:</a:t>
            </a:r>
          </a:p>
          <a:p>
            <a:pPr lvl="1"/>
            <a:r>
              <a:rPr lang="en-US" dirty="0">
                <a:latin typeface="Arial" charset="0"/>
              </a:rPr>
              <a:t>Only perform operation if condition is true: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B776085-1F3D-A045-9090-E7913CE21978}" type="datetime1">
              <a:rPr lang="en-US" smtClean="0">
                <a:latin typeface="Garamond" charset="0"/>
              </a:rPr>
              <a:t>2/7/19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7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EF82310-066E-A64B-A369-0C2FC5D4B4B7}" type="slidenum">
              <a:rPr lang="en-US">
                <a:latin typeface="Garamond" charset="0"/>
              </a:rPr>
              <a:pPr eaLnBrk="1" hangingPunct="1"/>
              <a:t>10</a:t>
            </a:fld>
            <a:endParaRPr lang="en-US">
              <a:latin typeface="Garamond" charset="0"/>
            </a:endParaRPr>
          </a:p>
        </p:txBody>
      </p:sp>
      <p:sp>
        <p:nvSpPr>
          <p:cNvPr id="5127" name="AutoShape 14"/>
          <p:cNvSpPr>
            <a:spLocks noChangeArrowheads="1"/>
          </p:cNvSpPr>
          <p:nvPr/>
        </p:nvSpPr>
        <p:spPr bwMode="auto">
          <a:xfrm>
            <a:off x="990600" y="1905000"/>
            <a:ext cx="1371600" cy="762000"/>
          </a:xfrm>
          <a:prstGeom prst="flowChartDecision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A = 0?</a:t>
            </a:r>
          </a:p>
        </p:txBody>
      </p:sp>
      <p:sp>
        <p:nvSpPr>
          <p:cNvPr id="5128" name="Line 15"/>
          <p:cNvSpPr>
            <a:spLocks noChangeShapeType="1"/>
          </p:cNvSpPr>
          <p:nvPr/>
        </p:nvSpPr>
        <p:spPr bwMode="auto">
          <a:xfrm>
            <a:off x="2362200" y="22860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9" name="Line 16"/>
          <p:cNvSpPr>
            <a:spLocks noChangeShapeType="1"/>
          </p:cNvSpPr>
          <p:nvPr/>
        </p:nvSpPr>
        <p:spPr bwMode="auto">
          <a:xfrm>
            <a:off x="1676400" y="2667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0" name="Text Box 17"/>
          <p:cNvSpPr txBox="1">
            <a:spLocks noChangeArrowheads="1"/>
          </p:cNvSpPr>
          <p:nvPr/>
        </p:nvSpPr>
        <p:spPr bwMode="auto">
          <a:xfrm>
            <a:off x="2057400" y="1981200"/>
            <a:ext cx="609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/>
              <a:t>TRUE</a:t>
            </a:r>
          </a:p>
        </p:txBody>
      </p:sp>
      <p:sp>
        <p:nvSpPr>
          <p:cNvPr id="5131" name="Text Box 18"/>
          <p:cNvSpPr txBox="1">
            <a:spLocks noChangeArrowheads="1"/>
          </p:cNvSpPr>
          <p:nvPr/>
        </p:nvSpPr>
        <p:spPr bwMode="auto">
          <a:xfrm>
            <a:off x="914400" y="26670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/>
              <a:t>FALSE</a:t>
            </a:r>
          </a:p>
        </p:txBody>
      </p:sp>
      <p:sp>
        <p:nvSpPr>
          <p:cNvPr id="5132" name="AutoShape 14"/>
          <p:cNvSpPr>
            <a:spLocks noChangeArrowheads="1"/>
          </p:cNvSpPr>
          <p:nvPr/>
        </p:nvSpPr>
        <p:spPr bwMode="auto">
          <a:xfrm>
            <a:off x="990600" y="4648200"/>
            <a:ext cx="1371600" cy="762000"/>
          </a:xfrm>
          <a:prstGeom prst="flowChartDecision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A = 0?</a:t>
            </a:r>
          </a:p>
        </p:txBody>
      </p:sp>
      <p:sp>
        <p:nvSpPr>
          <p:cNvPr id="5133" name="Line 16"/>
          <p:cNvSpPr>
            <a:spLocks noChangeShapeType="1"/>
          </p:cNvSpPr>
          <p:nvPr/>
        </p:nvSpPr>
        <p:spPr bwMode="auto">
          <a:xfrm>
            <a:off x="1676400" y="5410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4" name="Text Box 17"/>
          <p:cNvSpPr txBox="1">
            <a:spLocks noChangeArrowheads="1"/>
          </p:cNvSpPr>
          <p:nvPr/>
        </p:nvSpPr>
        <p:spPr bwMode="auto">
          <a:xfrm>
            <a:off x="2057400" y="4724400"/>
            <a:ext cx="609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/>
              <a:t>TRUE</a:t>
            </a:r>
          </a:p>
        </p:txBody>
      </p:sp>
      <p:sp>
        <p:nvSpPr>
          <p:cNvPr id="5135" name="Text Box 18"/>
          <p:cNvSpPr txBox="1">
            <a:spLocks noChangeArrowheads="1"/>
          </p:cNvSpPr>
          <p:nvPr/>
        </p:nvSpPr>
        <p:spPr bwMode="auto">
          <a:xfrm>
            <a:off x="914400" y="54102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/>
              <a:t>FALSE</a:t>
            </a:r>
          </a:p>
        </p:txBody>
      </p:sp>
      <p:sp>
        <p:nvSpPr>
          <p:cNvPr id="5136" name="TextBox 24"/>
          <p:cNvSpPr txBox="1">
            <a:spLocks noChangeArrowheads="1"/>
          </p:cNvSpPr>
          <p:nvPr/>
        </p:nvSpPr>
        <p:spPr bwMode="auto">
          <a:xfrm>
            <a:off x="2286000" y="5257800"/>
            <a:ext cx="1600200" cy="369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1800"/>
              <a:t>X = x + 1</a:t>
            </a:r>
          </a:p>
        </p:txBody>
      </p:sp>
      <p:cxnSp>
        <p:nvCxnSpPr>
          <p:cNvPr id="29" name="Elbow Connector 28"/>
          <p:cNvCxnSpPr>
            <a:stCxn id="5132" idx="3"/>
            <a:endCxn id="5136" idx="0"/>
          </p:cNvCxnSpPr>
          <p:nvPr/>
        </p:nvCxnSpPr>
        <p:spPr>
          <a:xfrm>
            <a:off x="2362200" y="5029200"/>
            <a:ext cx="723900" cy="228600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lbow Connector 29"/>
          <p:cNvCxnSpPr>
            <a:stCxn id="5136" idx="2"/>
          </p:cNvCxnSpPr>
          <p:nvPr/>
        </p:nvCxnSpPr>
        <p:spPr>
          <a:xfrm rot="5400000">
            <a:off x="2283619" y="5020469"/>
            <a:ext cx="195262" cy="1409700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02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Decisions (cont.)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May want to:</a:t>
            </a:r>
          </a:p>
          <a:p>
            <a:pPr lvl="1"/>
            <a:r>
              <a:rPr lang="en-US">
                <a:latin typeface="Arial" charset="0"/>
              </a:rPr>
              <a:t>Perform one operation if condition is true, another if false: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5F407362-F97E-F44D-A4EE-D55E002548D0}" type="datetime1">
              <a:rPr lang="en-US" smtClean="0">
                <a:latin typeface="Garamond" charset="0"/>
              </a:rPr>
              <a:t>2/7/19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7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CA9FFBE-F8D9-F548-99F9-A4FE9E1ED577}" type="slidenum">
              <a:rPr lang="en-US">
                <a:latin typeface="Garamond" charset="0"/>
              </a:rPr>
              <a:pPr eaLnBrk="1" hangingPunct="1"/>
              <a:t>11</a:t>
            </a:fld>
            <a:endParaRPr lang="en-US">
              <a:latin typeface="Garamond" charset="0"/>
            </a:endParaRPr>
          </a:p>
        </p:txBody>
      </p:sp>
      <p:sp>
        <p:nvSpPr>
          <p:cNvPr id="6151" name="AutoShape 14"/>
          <p:cNvSpPr>
            <a:spLocks noChangeArrowheads="1"/>
          </p:cNvSpPr>
          <p:nvPr/>
        </p:nvSpPr>
        <p:spPr bwMode="auto">
          <a:xfrm>
            <a:off x="990600" y="2590800"/>
            <a:ext cx="1371600" cy="762000"/>
          </a:xfrm>
          <a:prstGeom prst="flowChartDecision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A = 0?</a:t>
            </a:r>
          </a:p>
        </p:txBody>
      </p:sp>
      <p:sp>
        <p:nvSpPr>
          <p:cNvPr id="6152" name="Text Box 17"/>
          <p:cNvSpPr txBox="1">
            <a:spLocks noChangeArrowheads="1"/>
          </p:cNvSpPr>
          <p:nvPr/>
        </p:nvSpPr>
        <p:spPr bwMode="auto">
          <a:xfrm>
            <a:off x="2057400" y="2667000"/>
            <a:ext cx="609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/>
              <a:t>TRUE</a:t>
            </a:r>
          </a:p>
        </p:txBody>
      </p:sp>
      <p:sp>
        <p:nvSpPr>
          <p:cNvPr id="6153" name="Text Box 18"/>
          <p:cNvSpPr txBox="1">
            <a:spLocks noChangeArrowheads="1"/>
          </p:cNvSpPr>
          <p:nvPr/>
        </p:nvSpPr>
        <p:spPr bwMode="auto">
          <a:xfrm>
            <a:off x="914400" y="33528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/>
              <a:t>FALSE</a:t>
            </a:r>
          </a:p>
        </p:txBody>
      </p:sp>
      <p:sp>
        <p:nvSpPr>
          <p:cNvPr id="6154" name="TextBox 10"/>
          <p:cNvSpPr txBox="1">
            <a:spLocks noChangeArrowheads="1"/>
          </p:cNvSpPr>
          <p:nvPr/>
        </p:nvSpPr>
        <p:spPr bwMode="auto">
          <a:xfrm>
            <a:off x="2286000" y="3200400"/>
            <a:ext cx="1600200" cy="369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1800"/>
              <a:t>X = x + 1</a:t>
            </a:r>
          </a:p>
        </p:txBody>
      </p:sp>
      <p:cxnSp>
        <p:nvCxnSpPr>
          <p:cNvPr id="12" name="Elbow Connector 11"/>
          <p:cNvCxnSpPr>
            <a:stCxn id="6151" idx="3"/>
            <a:endCxn id="6154" idx="0"/>
          </p:cNvCxnSpPr>
          <p:nvPr/>
        </p:nvCxnSpPr>
        <p:spPr>
          <a:xfrm>
            <a:off x="2362200" y="2971800"/>
            <a:ext cx="723900" cy="228600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lbow Connector 12"/>
          <p:cNvCxnSpPr>
            <a:stCxn id="6154" idx="2"/>
          </p:cNvCxnSpPr>
          <p:nvPr/>
        </p:nvCxnSpPr>
        <p:spPr>
          <a:xfrm rot="5400000">
            <a:off x="1810544" y="3442494"/>
            <a:ext cx="1147762" cy="1403350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57" name="TextBox 14"/>
          <p:cNvSpPr txBox="1">
            <a:spLocks noChangeArrowheads="1"/>
          </p:cNvSpPr>
          <p:nvPr/>
        </p:nvSpPr>
        <p:spPr bwMode="auto">
          <a:xfrm>
            <a:off x="914400" y="3810000"/>
            <a:ext cx="1600200" cy="369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1800"/>
              <a:t>X = x - 1</a:t>
            </a:r>
          </a:p>
        </p:txBody>
      </p:sp>
      <p:cxnSp>
        <p:nvCxnSpPr>
          <p:cNvPr id="19" name="Straight Arrow Connector 18"/>
          <p:cNvCxnSpPr>
            <a:stCxn id="6157" idx="2"/>
          </p:cNvCxnSpPr>
          <p:nvPr/>
        </p:nvCxnSpPr>
        <p:spPr>
          <a:xfrm>
            <a:off x="1714500" y="4179888"/>
            <a:ext cx="6350" cy="77311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6151" idx="2"/>
          </p:cNvCxnSpPr>
          <p:nvPr/>
        </p:nvCxnSpPr>
        <p:spPr>
          <a:xfrm>
            <a:off x="1676400" y="3352800"/>
            <a:ext cx="0" cy="457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0252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Decisions (cont.)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May want to:</a:t>
            </a:r>
          </a:p>
          <a:p>
            <a:pPr lvl="1"/>
            <a:r>
              <a:rPr lang="en-US">
                <a:latin typeface="Arial" charset="0"/>
              </a:rPr>
              <a:t>Check multiple conditions, in order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CCFD709-9558-6A4B-9B0B-1D200B27193C}" type="datetime1">
              <a:rPr lang="en-US" smtClean="0">
                <a:latin typeface="Garamond" charset="0"/>
              </a:rPr>
              <a:t>2/7/19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7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638BBB0-8127-B24D-95F5-C6FF1E257CC4}" type="slidenum">
              <a:rPr lang="en-US">
                <a:latin typeface="Garamond" charset="0"/>
              </a:rPr>
              <a:pPr eaLnBrk="1" hangingPunct="1"/>
              <a:t>12</a:t>
            </a:fld>
            <a:endParaRPr lang="en-US">
              <a:latin typeface="Garamond" charset="0"/>
            </a:endParaRPr>
          </a:p>
        </p:txBody>
      </p:sp>
      <p:sp>
        <p:nvSpPr>
          <p:cNvPr id="7175" name="AutoShape 14"/>
          <p:cNvSpPr>
            <a:spLocks noChangeArrowheads="1"/>
          </p:cNvSpPr>
          <p:nvPr/>
        </p:nvSpPr>
        <p:spPr bwMode="auto">
          <a:xfrm>
            <a:off x="990600" y="2590800"/>
            <a:ext cx="1371600" cy="762000"/>
          </a:xfrm>
          <a:prstGeom prst="flowChartDecision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A = 0?</a:t>
            </a:r>
          </a:p>
        </p:txBody>
      </p:sp>
      <p:sp>
        <p:nvSpPr>
          <p:cNvPr id="7176" name="Text Box 17"/>
          <p:cNvSpPr txBox="1">
            <a:spLocks noChangeArrowheads="1"/>
          </p:cNvSpPr>
          <p:nvPr/>
        </p:nvSpPr>
        <p:spPr bwMode="auto">
          <a:xfrm>
            <a:off x="2057400" y="2667000"/>
            <a:ext cx="609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/>
              <a:t>TRUE</a:t>
            </a:r>
          </a:p>
        </p:txBody>
      </p:sp>
      <p:sp>
        <p:nvSpPr>
          <p:cNvPr id="7177" name="Text Box 18"/>
          <p:cNvSpPr txBox="1">
            <a:spLocks noChangeArrowheads="1"/>
          </p:cNvSpPr>
          <p:nvPr/>
        </p:nvSpPr>
        <p:spPr bwMode="auto">
          <a:xfrm>
            <a:off x="914400" y="33528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/>
              <a:t>FALSE</a:t>
            </a:r>
          </a:p>
        </p:txBody>
      </p:sp>
      <p:sp>
        <p:nvSpPr>
          <p:cNvPr id="7178" name="TextBox 10"/>
          <p:cNvSpPr txBox="1">
            <a:spLocks noChangeArrowheads="1"/>
          </p:cNvSpPr>
          <p:nvPr/>
        </p:nvSpPr>
        <p:spPr bwMode="auto">
          <a:xfrm>
            <a:off x="2286000" y="3200400"/>
            <a:ext cx="1600200" cy="369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1800"/>
              <a:t>X = x + 1</a:t>
            </a:r>
          </a:p>
        </p:txBody>
      </p:sp>
      <p:cxnSp>
        <p:nvCxnSpPr>
          <p:cNvPr id="12" name="Elbow Connector 11"/>
          <p:cNvCxnSpPr>
            <a:stCxn id="7175" idx="3"/>
            <a:endCxn id="7178" idx="0"/>
          </p:cNvCxnSpPr>
          <p:nvPr/>
        </p:nvCxnSpPr>
        <p:spPr>
          <a:xfrm>
            <a:off x="2362200" y="2971800"/>
            <a:ext cx="723900" cy="228600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lbow Connector 12"/>
          <p:cNvCxnSpPr>
            <a:stCxn id="7178" idx="3"/>
          </p:cNvCxnSpPr>
          <p:nvPr/>
        </p:nvCxnSpPr>
        <p:spPr>
          <a:xfrm>
            <a:off x="3886200" y="3384550"/>
            <a:ext cx="914400" cy="2635250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81" name="TextBox 14"/>
          <p:cNvSpPr txBox="1">
            <a:spLocks noChangeArrowheads="1"/>
          </p:cNvSpPr>
          <p:nvPr/>
        </p:nvSpPr>
        <p:spPr bwMode="auto">
          <a:xfrm>
            <a:off x="2286000" y="4419600"/>
            <a:ext cx="1600200" cy="369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1800"/>
              <a:t>X = x - 1</a:t>
            </a:r>
          </a:p>
        </p:txBody>
      </p:sp>
      <p:cxnSp>
        <p:nvCxnSpPr>
          <p:cNvPr id="22" name="Straight Arrow Connector 21"/>
          <p:cNvCxnSpPr>
            <a:stCxn id="7175" idx="2"/>
          </p:cNvCxnSpPr>
          <p:nvPr/>
        </p:nvCxnSpPr>
        <p:spPr>
          <a:xfrm>
            <a:off x="1676400" y="3352800"/>
            <a:ext cx="0" cy="457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83" name="AutoShape 14"/>
          <p:cNvSpPr>
            <a:spLocks noChangeArrowheads="1"/>
          </p:cNvSpPr>
          <p:nvPr/>
        </p:nvSpPr>
        <p:spPr bwMode="auto">
          <a:xfrm>
            <a:off x="990600" y="3810000"/>
            <a:ext cx="1371600" cy="762000"/>
          </a:xfrm>
          <a:prstGeom prst="flowChartDecision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B=1?</a:t>
            </a:r>
          </a:p>
        </p:txBody>
      </p:sp>
      <p:sp>
        <p:nvSpPr>
          <p:cNvPr id="7184" name="Text Box 17"/>
          <p:cNvSpPr txBox="1">
            <a:spLocks noChangeArrowheads="1"/>
          </p:cNvSpPr>
          <p:nvPr/>
        </p:nvSpPr>
        <p:spPr bwMode="auto">
          <a:xfrm>
            <a:off x="2057400" y="3886200"/>
            <a:ext cx="609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/>
              <a:t>TRUE</a:t>
            </a:r>
          </a:p>
        </p:txBody>
      </p:sp>
      <p:sp>
        <p:nvSpPr>
          <p:cNvPr id="7185" name="Text Box 18"/>
          <p:cNvSpPr txBox="1">
            <a:spLocks noChangeArrowheads="1"/>
          </p:cNvSpPr>
          <p:nvPr/>
        </p:nvSpPr>
        <p:spPr bwMode="auto">
          <a:xfrm>
            <a:off x="914400" y="45720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/>
              <a:t>FALSE</a:t>
            </a:r>
          </a:p>
        </p:txBody>
      </p:sp>
      <p:cxnSp>
        <p:nvCxnSpPr>
          <p:cNvPr id="23" name="Elbow Connector 22"/>
          <p:cNvCxnSpPr/>
          <p:nvPr/>
        </p:nvCxnSpPr>
        <p:spPr>
          <a:xfrm>
            <a:off x="2362200" y="4191000"/>
            <a:ext cx="723900" cy="228600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lbow Connector 26"/>
          <p:cNvCxnSpPr/>
          <p:nvPr/>
        </p:nvCxnSpPr>
        <p:spPr>
          <a:xfrm>
            <a:off x="1676400" y="5399088"/>
            <a:ext cx="3124200" cy="239712"/>
          </a:xfrm>
          <a:prstGeom prst="bentConnector3">
            <a:avLst>
              <a:gd name="adj1" fmla="val -244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7181" idx="2"/>
          </p:cNvCxnSpPr>
          <p:nvPr/>
        </p:nvCxnSpPr>
        <p:spPr>
          <a:xfrm>
            <a:off x="3086100" y="4789488"/>
            <a:ext cx="0" cy="84931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89" name="TextBox 31"/>
          <p:cNvSpPr txBox="1">
            <a:spLocks noChangeArrowheads="1"/>
          </p:cNvSpPr>
          <p:nvPr/>
        </p:nvSpPr>
        <p:spPr bwMode="auto">
          <a:xfrm>
            <a:off x="914400" y="5029200"/>
            <a:ext cx="1600200" cy="369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1800"/>
              <a:t>X = 0</a:t>
            </a:r>
          </a:p>
        </p:txBody>
      </p:sp>
      <p:cxnSp>
        <p:nvCxnSpPr>
          <p:cNvPr id="36" name="Straight Arrow Connector 35"/>
          <p:cNvCxnSpPr>
            <a:stCxn id="7183" idx="2"/>
            <a:endCxn id="7189" idx="0"/>
          </p:cNvCxnSpPr>
          <p:nvPr/>
        </p:nvCxnSpPr>
        <p:spPr>
          <a:xfrm>
            <a:off x="1676400" y="4572000"/>
            <a:ext cx="38100" cy="457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5353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urier New" charset="0"/>
                <a:cs typeface="Courier New" charset="0"/>
              </a:rPr>
              <a:t>if</a:t>
            </a:r>
            <a:r>
              <a:rPr lang="en-US">
                <a:latin typeface="Garamond" charset="0"/>
              </a:rPr>
              <a:t> statements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Frequently want to conditionally execute code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Range checking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Error checking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Different decisions based on input, or result of operation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Basic conditional execution: 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if</a:t>
            </a:r>
            <a:r>
              <a:rPr lang="en-US" dirty="0" smtClean="0">
                <a:ea typeface="+mn-ea"/>
              </a:rPr>
              <a:t> statement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Form: 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/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if (&lt;expression&gt;)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	&lt;statement&gt;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[ else				</a:t>
            </a:r>
            <a:r>
              <a:rPr lang="en-US" i="1" dirty="0" smtClean="0">
                <a:solidFill>
                  <a:srgbClr val="FF0000"/>
                </a:solidFill>
                <a:cs typeface="Courier New" pitchFamily="49" charset="0"/>
              </a:rPr>
              <a:t>brackets show</a:t>
            </a:r>
            <a:endParaRPr lang="en-US" i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	&lt;statement&gt; ]		</a:t>
            </a:r>
            <a:r>
              <a:rPr lang="en-US" i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i="1" dirty="0" smtClean="0">
                <a:solidFill>
                  <a:srgbClr val="FF0000"/>
                </a:solidFill>
                <a:cs typeface="Courier New" pitchFamily="49" charset="0"/>
              </a:rPr>
              <a:t> is optional</a:t>
            </a:r>
            <a:endParaRPr lang="en-US" i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32F6EB9-362C-BE48-B051-D83FCCD055EF}" type="datetime1">
              <a:rPr lang="en-US" smtClean="0">
                <a:latin typeface="Garamond" charset="0"/>
              </a:rPr>
              <a:t>2/7/19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7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2383527-FDCC-B249-8BF7-C24A23F5C14A}" type="slidenum">
              <a:rPr lang="en-US">
                <a:latin typeface="Garamond" charset="0"/>
              </a:rPr>
              <a:pPr eaLnBrk="1" hangingPunct="1"/>
              <a:t>13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651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urier New" charset="0"/>
                <a:cs typeface="Courier New" charset="0"/>
              </a:rPr>
              <a:t>if</a:t>
            </a:r>
            <a:r>
              <a:rPr lang="en-US">
                <a:latin typeface="Garamond" charset="0"/>
              </a:rPr>
              <a:t> statements (cont.)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Courier New" charset="0"/>
                <a:cs typeface="Courier New" charset="0"/>
              </a:rPr>
              <a:t>&lt;expression&gt;</a:t>
            </a:r>
            <a:r>
              <a:rPr lang="en-US">
                <a:latin typeface="Arial" charset="0"/>
              </a:rPr>
              <a:t> can be any valid expression</a:t>
            </a:r>
          </a:p>
          <a:p>
            <a:pPr lvl="1"/>
            <a:r>
              <a:rPr lang="en-US">
                <a:latin typeface="Arial" charset="0"/>
              </a:rPr>
              <a:t>Considered “false” if 0, “true” if nonzero</a:t>
            </a:r>
          </a:p>
          <a:p>
            <a:pPr lvl="1"/>
            <a:r>
              <a:rPr lang="en-US">
                <a:latin typeface="Arial" charset="0"/>
              </a:rPr>
              <a:t>Can use comparisons:</a:t>
            </a:r>
          </a:p>
          <a:p>
            <a:pPr lvl="2"/>
            <a:r>
              <a:rPr lang="en-US">
                <a:latin typeface="Arial" charset="0"/>
              </a:rPr>
              <a:t>Greater than/less than:  </a:t>
            </a:r>
            <a:r>
              <a:rPr lang="en-US">
                <a:latin typeface="Courier New" charset="0"/>
                <a:cs typeface="Courier New" charset="0"/>
              </a:rPr>
              <a:t>&gt;   &lt;</a:t>
            </a:r>
          </a:p>
          <a:p>
            <a:pPr lvl="3"/>
            <a:r>
              <a:rPr lang="en-US">
                <a:latin typeface="Arial" charset="0"/>
              </a:rPr>
              <a:t>e.g. </a:t>
            </a:r>
            <a:r>
              <a:rPr lang="en-US">
                <a:latin typeface="Courier New" charset="0"/>
                <a:cs typeface="Courier New" charset="0"/>
              </a:rPr>
              <a:t>if (a &lt; b)</a:t>
            </a:r>
          </a:p>
          <a:p>
            <a:pPr lvl="2"/>
            <a:r>
              <a:rPr lang="en-US">
                <a:latin typeface="Arial" charset="0"/>
                <a:cs typeface="Courier New" charset="0"/>
              </a:rPr>
              <a:t>Greater than or equal/less than or equal:	</a:t>
            </a:r>
            <a:r>
              <a:rPr lang="en-US">
                <a:latin typeface="Courier New" charset="0"/>
                <a:cs typeface="Courier New" charset="0"/>
              </a:rPr>
              <a:t>&gt;=   &lt;=</a:t>
            </a:r>
          </a:p>
          <a:p>
            <a:pPr lvl="3"/>
            <a:r>
              <a:rPr lang="en-US">
                <a:latin typeface="Arial" charset="0"/>
              </a:rPr>
              <a:t>e.g. </a:t>
            </a:r>
            <a:r>
              <a:rPr lang="en-US">
                <a:latin typeface="Courier New" charset="0"/>
                <a:cs typeface="Courier New" charset="0"/>
              </a:rPr>
              <a:t>if (x &lt;= 20)</a:t>
            </a:r>
          </a:p>
          <a:p>
            <a:pPr lvl="2"/>
            <a:r>
              <a:rPr lang="en-US">
                <a:latin typeface="Arial" charset="0"/>
                <a:cs typeface="Courier New" charset="0"/>
              </a:rPr>
              <a:t>Equal/not equal:  </a:t>
            </a:r>
            <a:r>
              <a:rPr lang="en-US">
                <a:latin typeface="Courier New" charset="0"/>
                <a:cs typeface="Courier New" charset="0"/>
              </a:rPr>
              <a:t>==   !=</a:t>
            </a:r>
          </a:p>
          <a:p>
            <a:pPr lvl="3"/>
            <a:r>
              <a:rPr lang="en-US">
                <a:latin typeface="Arial" charset="0"/>
              </a:rPr>
              <a:t>e.g. </a:t>
            </a:r>
            <a:r>
              <a:rPr lang="en-US">
                <a:latin typeface="Courier New" charset="0"/>
                <a:cs typeface="Courier New" charset="0"/>
              </a:rPr>
              <a:t>if (var == 10)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ED13204-1778-994F-952B-C41CE4711A68}" type="datetime1">
              <a:rPr lang="en-US" smtClean="0">
                <a:latin typeface="Garamond" charset="0"/>
              </a:rPr>
              <a:t>2/7/19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7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86C8A69-C35B-F14F-981B-502E2261F577}" type="slidenum">
              <a:rPr lang="en-US">
                <a:latin typeface="Garamond" charset="0"/>
              </a:rPr>
              <a:pPr eaLnBrk="1" hangingPunct="1"/>
              <a:t>14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2598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urier New" charset="0"/>
                <a:cs typeface="Courier New" charset="0"/>
              </a:rPr>
              <a:t>if</a:t>
            </a:r>
            <a:r>
              <a:rPr lang="en-US">
                <a:latin typeface="Garamond" charset="0"/>
              </a:rPr>
              <a:t> statements (cont.)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>
                <a:latin typeface="Courier New" charset="0"/>
                <a:cs typeface="Courier New" charset="0"/>
              </a:rPr>
              <a:t>&lt;expression&gt;</a:t>
            </a:r>
            <a:r>
              <a:rPr lang="en-US" dirty="0">
                <a:latin typeface="Arial" charset="0"/>
              </a:rPr>
              <a:t> can be any valid expression</a:t>
            </a:r>
            <a:endParaRPr lang="en-US" dirty="0">
              <a:latin typeface="Arial" charset="0"/>
              <a:cs typeface="Courier New" charset="0"/>
            </a:endParaRP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  <a:cs typeface="Courier New" charset="0"/>
              </a:rPr>
              <a:t>Can combine multiple conditions using</a:t>
            </a:r>
          </a:p>
          <a:p>
            <a:pPr lvl="2">
              <a:lnSpc>
                <a:spcPct val="90000"/>
              </a:lnSpc>
            </a:pPr>
            <a:r>
              <a:rPr lang="en-US" dirty="0">
                <a:latin typeface="Arial" charset="0"/>
                <a:cs typeface="Courier New" charset="0"/>
              </a:rPr>
              <a:t>Logical AND: </a:t>
            </a:r>
            <a:r>
              <a:rPr lang="en-US" dirty="0">
                <a:latin typeface="Courier New" charset="0"/>
                <a:cs typeface="Courier New" charset="0"/>
              </a:rPr>
              <a:t>&amp;&amp;</a:t>
            </a:r>
            <a:endParaRPr lang="en-US" dirty="0">
              <a:latin typeface="Arial" charset="0"/>
              <a:cs typeface="Courier New" charset="0"/>
            </a:endParaRPr>
          </a:p>
          <a:p>
            <a:pPr lvl="2">
              <a:lnSpc>
                <a:spcPct val="90000"/>
              </a:lnSpc>
            </a:pPr>
            <a:r>
              <a:rPr lang="en-US" dirty="0">
                <a:latin typeface="Arial" charset="0"/>
                <a:cs typeface="Courier New" charset="0"/>
              </a:rPr>
              <a:t>Logical OR: </a:t>
            </a:r>
            <a:r>
              <a:rPr lang="en-US" dirty="0">
                <a:latin typeface="Courier New" charset="0"/>
                <a:cs typeface="Courier New" charset="0"/>
              </a:rPr>
              <a:t>||</a:t>
            </a:r>
          </a:p>
          <a:p>
            <a:pPr lvl="3">
              <a:lnSpc>
                <a:spcPct val="90000"/>
              </a:lnSpc>
            </a:pPr>
            <a:r>
              <a:rPr lang="en-US" dirty="0">
                <a:latin typeface="Arial" charset="0"/>
                <a:cs typeface="Courier New" charset="0"/>
              </a:rPr>
              <a:t>e.g. </a:t>
            </a:r>
            <a:r>
              <a:rPr lang="en-US" dirty="0">
                <a:latin typeface="Courier New" charset="0"/>
                <a:cs typeface="Courier New" charset="0"/>
              </a:rPr>
              <a:t>if ((x &lt; 3) &amp;&amp; (y &gt; 5</a:t>
            </a:r>
            <a:r>
              <a:rPr lang="en-US" dirty="0" smtClean="0">
                <a:latin typeface="Courier New" charset="0"/>
                <a:cs typeface="Courier New" charset="0"/>
              </a:rPr>
              <a:t>))</a:t>
            </a:r>
            <a:endParaRPr lang="en-US" dirty="0">
              <a:solidFill>
                <a:srgbClr val="FF0000"/>
              </a:solidFill>
              <a:latin typeface="Arial" charset="0"/>
              <a:cs typeface="Courier New" charset="0"/>
            </a:endParaRP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  <a:cs typeface="Courier New" charset="0"/>
              </a:rPr>
              <a:t>Can test inverse of condition using logical NOT: !</a:t>
            </a:r>
          </a:p>
          <a:p>
            <a:pPr lvl="2">
              <a:lnSpc>
                <a:spcPct val="90000"/>
              </a:lnSpc>
            </a:pPr>
            <a:r>
              <a:rPr lang="en-US" dirty="0">
                <a:latin typeface="Arial" charset="0"/>
                <a:cs typeface="Courier New" charset="0"/>
              </a:rPr>
              <a:t>e.g. </a:t>
            </a:r>
            <a:r>
              <a:rPr lang="en-US" dirty="0">
                <a:latin typeface="Courier New" charset="0"/>
                <a:cs typeface="Courier New" charset="0"/>
              </a:rPr>
              <a:t>if (!(x &lt; 3)) </a:t>
            </a:r>
            <a:r>
              <a:rPr lang="en-US" dirty="0">
                <a:latin typeface="Courier New" charset="0"/>
                <a:cs typeface="Courier New" charset="0"/>
                <a:sym typeface="Wingdings" charset="0"/>
              </a:rPr>
              <a:t> </a:t>
            </a:r>
            <a:r>
              <a:rPr lang="en-US" dirty="0">
                <a:latin typeface="Arial" charset="0"/>
                <a:cs typeface="Courier New" charset="0"/>
                <a:sym typeface="Wingdings" charset="0"/>
              </a:rPr>
              <a:t>equivalent to </a:t>
            </a:r>
            <a:r>
              <a:rPr lang="en-US" dirty="0">
                <a:latin typeface="Courier New" charset="0"/>
                <a:cs typeface="Courier New" charset="0"/>
                <a:sym typeface="Wingdings" charset="0"/>
              </a:rPr>
              <a:t>if (x &gt;= 3)</a:t>
            </a:r>
            <a:endParaRPr lang="en-US" dirty="0">
              <a:latin typeface="Courier New" charset="0"/>
              <a:cs typeface="Courier New" charset="0"/>
            </a:endParaRPr>
          </a:p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</a:rPr>
              <a:t>These operators: </a:t>
            </a:r>
            <a:r>
              <a:rPr lang="en-US" u="sng" dirty="0">
                <a:latin typeface="Arial" charset="0"/>
              </a:rPr>
              <a:t>not</a:t>
            </a:r>
            <a:r>
              <a:rPr lang="en-US" dirty="0">
                <a:latin typeface="Arial" charset="0"/>
              </a:rPr>
              <a:t> bitwise operators!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Courier New" charset="0"/>
                <a:cs typeface="Courier New" charset="0"/>
              </a:rPr>
              <a:t>A &amp; B</a:t>
            </a:r>
            <a:r>
              <a:rPr lang="en-US" dirty="0">
                <a:latin typeface="Arial" charset="0"/>
              </a:rPr>
              <a:t> is a bitwise operation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Courier New" charset="0"/>
                <a:cs typeface="Courier New" charset="0"/>
              </a:rPr>
              <a:t>A &amp;&amp; B</a:t>
            </a:r>
            <a:r>
              <a:rPr lang="en-US" dirty="0">
                <a:latin typeface="Arial" charset="0"/>
              </a:rPr>
              <a:t> has only 2 possible results: 0 or </a:t>
            </a:r>
            <a:r>
              <a:rPr lang="ja-JP" altLang="en-US" dirty="0">
                <a:latin typeface="Arial" charset="0"/>
              </a:rPr>
              <a:t>“</a:t>
            </a:r>
            <a:r>
              <a:rPr lang="en-US" dirty="0">
                <a:latin typeface="Arial" charset="0"/>
              </a:rPr>
              <a:t>non-zero</a:t>
            </a:r>
            <a:r>
              <a:rPr lang="ja-JP" altLang="en-US" dirty="0">
                <a:latin typeface="Arial" charset="0"/>
              </a:rPr>
              <a:t>”</a:t>
            </a:r>
            <a:endParaRPr lang="en-US" dirty="0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7226496-AD45-A448-8C15-7E1DC4DB9AAA}" type="datetime1">
              <a:rPr lang="en-US" smtClean="0">
                <a:latin typeface="Garamond" charset="0"/>
              </a:rPr>
              <a:t>2/7/19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7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B4729FC-98FA-E548-AB29-2CF34F08D77B}" type="slidenum">
              <a:rPr lang="en-US">
                <a:latin typeface="Garamond" charset="0"/>
              </a:rPr>
              <a:pPr eaLnBrk="1" hangingPunct="1"/>
              <a:t>15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7727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urier New" charset="0"/>
                <a:cs typeface="Courier New" charset="0"/>
              </a:rPr>
              <a:t>if</a:t>
            </a:r>
            <a:r>
              <a:rPr lang="en-US">
                <a:latin typeface="Garamond" charset="0"/>
              </a:rPr>
              <a:t> statements (cont.)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Courier New" charset="0"/>
                <a:cs typeface="Courier New" charset="0"/>
              </a:rPr>
              <a:t>&lt;statement&gt; </a:t>
            </a:r>
            <a:r>
              <a:rPr lang="en-US">
                <a:latin typeface="Arial" charset="0"/>
              </a:rPr>
              <a:t>can be one or more lines</a:t>
            </a:r>
          </a:p>
          <a:p>
            <a:pPr lvl="1"/>
            <a:r>
              <a:rPr lang="en-US">
                <a:latin typeface="Arial" charset="0"/>
              </a:rPr>
              <a:t>If just one line, no additional formatting needed</a:t>
            </a:r>
          </a:p>
          <a:p>
            <a:pPr lvl="2"/>
            <a:r>
              <a:rPr lang="en-US">
                <a:latin typeface="Courier New" charset="0"/>
                <a:cs typeface="Courier New" charset="0"/>
              </a:rPr>
              <a:t>if (x &lt; 3)</a:t>
            </a:r>
          </a:p>
          <a:p>
            <a:pPr lvl="2"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		printf(“x = %d\n”, x);</a:t>
            </a:r>
          </a:p>
          <a:p>
            <a:pPr lvl="1"/>
            <a:r>
              <a:rPr lang="en-US">
                <a:latin typeface="Arial" charset="0"/>
                <a:cs typeface="Courier New" charset="0"/>
              </a:rPr>
              <a:t>If multiple lines, statement is block enclosed by { }</a:t>
            </a:r>
          </a:p>
          <a:p>
            <a:pPr lvl="2"/>
            <a:r>
              <a:rPr lang="en-US">
                <a:latin typeface="Courier New" charset="0"/>
                <a:cs typeface="Courier New" charset="0"/>
              </a:rPr>
              <a:t>if (x &lt; 3)	 {</a:t>
            </a:r>
          </a:p>
          <a:p>
            <a:pPr lvl="2"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		printf(“x = %d\n”, x);</a:t>
            </a:r>
          </a:p>
          <a:p>
            <a:pPr lvl="2"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		x = x + 3;</a:t>
            </a:r>
          </a:p>
          <a:p>
            <a:pPr lvl="2"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	}</a:t>
            </a:r>
          </a:p>
          <a:p>
            <a:r>
              <a:rPr lang="en-US">
                <a:latin typeface="Courier New" charset="0"/>
                <a:cs typeface="Courier New" charset="0"/>
              </a:rPr>
              <a:t>else</a:t>
            </a:r>
            <a:r>
              <a:rPr lang="en-US">
                <a:latin typeface="Arial" charset="0"/>
                <a:cs typeface="Courier New" charset="0"/>
              </a:rPr>
              <a:t> part is optional—covers cases if condition is not true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8506713-35C9-7B4D-94E9-084AC5009A96}" type="datetime1">
              <a:rPr lang="en-US" smtClean="0">
                <a:latin typeface="Garamond" charset="0"/>
              </a:rPr>
              <a:t>2/7/19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7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E87E618-74C8-924D-946D-51F1B146BE6D}" type="slidenum">
              <a:rPr lang="en-US">
                <a:latin typeface="Garamond" charset="0"/>
              </a:rPr>
              <a:pPr eaLnBrk="1" hangingPunct="1"/>
              <a:t>16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3791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>
                <a:latin typeface="Garamond" charset="0"/>
              </a:rPr>
              <a:t>if  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381000" y="1371600"/>
            <a:ext cx="8458200" cy="448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if (a &gt; b)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  big = a;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else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  big = b;</a:t>
            </a:r>
          </a:p>
          <a:p>
            <a:pPr>
              <a:spcBef>
                <a:spcPct val="50000"/>
              </a:spcBef>
            </a:pPr>
            <a:endParaRPr lang="en-US" sz="1800">
              <a:latin typeface="Courier New" charset="0"/>
            </a:endParaRPr>
          </a:p>
          <a:p>
            <a:pPr>
              <a:spcBef>
                <a:spcPct val="50000"/>
              </a:spcBef>
            </a:pPr>
            <a:endParaRPr lang="en-US" sz="1800">
              <a:latin typeface="Courier New" charset="0"/>
            </a:endParaRPr>
          </a:p>
          <a:p>
            <a:pPr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if (a+6*3-43)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  printf("wow is this not cool");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else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  printf("this is not cool");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/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/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</a:t>
            </a:r>
          </a:p>
          <a:p>
            <a:pPr>
              <a:spcBef>
                <a:spcPct val="50000"/>
              </a:spcBef>
            </a:pPr>
            <a:endParaRPr lang="en-US" sz="1800">
              <a:latin typeface="Courier New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930560A-105C-2F40-AA0A-A2BA3D8C2FB0}" type="datetime1">
              <a:rPr lang="en-US" smtClean="0">
                <a:latin typeface="Garamond" charset="0"/>
              </a:rPr>
              <a:t>2/7/19</a:t>
            </a:fld>
            <a:endParaRPr lang="en-US">
              <a:latin typeface="Garamond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1914567-F7BB-3C4E-B9A2-863BFFB3E022}" type="slidenum">
              <a:rPr lang="en-US">
                <a:latin typeface="Garamond" charset="0"/>
              </a:rPr>
              <a:pPr eaLnBrk="1" hangingPunct="1"/>
              <a:t>17</a:t>
            </a:fld>
            <a:endParaRPr lang="en-US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7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4718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>
                <a:latin typeface="Garamond" charset="0"/>
              </a:rPr>
              <a:t>if  (common pitfalls) 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381000" y="1371600"/>
            <a:ext cx="8458200" cy="502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x=12345;</a:t>
            </a:r>
          </a:p>
          <a:p>
            <a:pPr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if (x=3)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printf("x is 3\n");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else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printf("x is not 3\n");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pPr>
              <a:spcBef>
                <a:spcPct val="50000"/>
              </a:spcBef>
            </a:pPr>
            <a:endParaRPr lang="en-US" sz="1800">
              <a:latin typeface="Courier New" charset="0"/>
            </a:endParaRPr>
          </a:p>
          <a:p>
            <a:pPr>
              <a:spcBef>
                <a:spcPct val="50000"/>
              </a:spcBef>
            </a:pPr>
            <a:r>
              <a:rPr lang="en-US" sz="1800"/>
              <a:t>This code will ALWAYS print:</a:t>
            </a:r>
            <a:br>
              <a:rPr lang="en-US" sz="1800"/>
            </a:br>
            <a:r>
              <a:rPr lang="en-US" sz="1800">
                <a:latin typeface="Courier New" charset="0"/>
              </a:rPr>
              <a:t>x is 3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3810000" y="1219200"/>
            <a:ext cx="4267200" cy="137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a single equals means ASSIGN.</a:t>
            </a:r>
          </a:p>
          <a:p>
            <a:pPr>
              <a:spcBef>
                <a:spcPct val="50000"/>
              </a:spcBef>
            </a:pPr>
            <a:r>
              <a:rPr lang="en-US" sz="1800"/>
              <a:t>a double equal must be used to check for equality.</a:t>
            </a:r>
          </a:p>
        </p:txBody>
      </p:sp>
      <p:sp>
        <p:nvSpPr>
          <p:cNvPr id="13317" name="Line 5"/>
          <p:cNvSpPr>
            <a:spLocks noChangeShapeType="1"/>
          </p:cNvSpPr>
          <p:nvPr/>
        </p:nvSpPr>
        <p:spPr bwMode="auto">
          <a:xfrm flipH="1">
            <a:off x="1524000" y="1447800"/>
            <a:ext cx="2209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9B5D3AF-2FC3-B847-BBBA-0A4D3879BB07}" type="datetime1">
              <a:rPr lang="en-US" smtClean="0">
                <a:latin typeface="Garamond" charset="0"/>
              </a:rPr>
              <a:t>2/7/19</a:t>
            </a:fld>
            <a:endParaRPr lang="en-US">
              <a:latin typeface="Garamond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DADECEB-20E9-5241-A87C-DA70ECD9CCD5}" type="slidenum">
              <a:rPr lang="en-US">
                <a:latin typeface="Garamond" charset="0"/>
              </a:rPr>
              <a:pPr eaLnBrk="1" hangingPunct="1"/>
              <a:t>18</a:t>
            </a:fld>
            <a:endParaRPr lang="en-US">
              <a:latin typeface="Garamond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7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36520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800600" y="228600"/>
            <a:ext cx="4038600" cy="685800"/>
          </a:xfrm>
        </p:spPr>
        <p:txBody>
          <a:bodyPr/>
          <a:lstStyle/>
          <a:p>
            <a:r>
              <a:rPr lang="en-US">
                <a:latin typeface="Garamond" charset="0"/>
              </a:rPr>
              <a:t>if  (example) 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342900" y="381000"/>
            <a:ext cx="8458200" cy="627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void main(void)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float a,b,c,disc;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	: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scanf("%f %f %f",&amp;a,&amp;b,&amp;c);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if (a==0)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	// statements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}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else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	disc = b*b-4*a*c;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	if (  disc &lt; 0 )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	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		// statements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	}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	else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	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		// statements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	}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}</a:t>
            </a:r>
          </a:p>
          <a:p>
            <a:pPr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}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4049E13-A885-7546-B964-67E3A09C0C6D}" type="datetime1">
              <a:rPr lang="en-US" smtClean="0">
                <a:latin typeface="Garamond" charset="0"/>
              </a:rPr>
              <a:t>2/7/19</a:t>
            </a:fld>
            <a:endParaRPr lang="en-US">
              <a:latin typeface="Garamond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F7248EA-B196-7C47-93CF-1FA25E8F44A1}" type="slidenum">
              <a:rPr lang="en-US">
                <a:latin typeface="Garamond" charset="0"/>
              </a:rPr>
              <a:pPr eaLnBrk="1" hangingPunct="1"/>
              <a:t>19</a:t>
            </a:fld>
            <a:endParaRPr lang="en-US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7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6621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Lecture outline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1066800"/>
            <a:ext cx="8229600" cy="4987925"/>
          </a:xfrm>
        </p:spPr>
        <p:txBody>
          <a:bodyPr>
            <a:normAutofit/>
          </a:bodyPr>
          <a:lstStyle/>
          <a:p>
            <a:r>
              <a:rPr lang="en-US" dirty="0"/>
              <a:t>Announcements/reminders</a:t>
            </a:r>
          </a:p>
          <a:p>
            <a:pPr lvl="1"/>
            <a:r>
              <a:rPr lang="en-US" dirty="0"/>
              <a:t>Textbook exercises due 3 days after each lecture</a:t>
            </a:r>
          </a:p>
          <a:p>
            <a:pPr lvl="1"/>
            <a:r>
              <a:rPr lang="en-US" dirty="0"/>
              <a:t>Program 2 due Monday, 2/11</a:t>
            </a:r>
          </a:p>
          <a:p>
            <a:pPr lvl="1"/>
            <a:endParaRPr lang="en-US" dirty="0"/>
          </a:p>
          <a:p>
            <a:r>
              <a:rPr lang="en-US" dirty="0"/>
              <a:t>Today’s lecture</a:t>
            </a:r>
          </a:p>
          <a:p>
            <a:pPr lvl="1"/>
            <a:r>
              <a:rPr lang="en-US" dirty="0" smtClean="0"/>
              <a:t>Brief flowchart review</a:t>
            </a:r>
          </a:p>
          <a:p>
            <a:pPr lvl="1"/>
            <a:r>
              <a:rPr lang="en-US" dirty="0" smtClean="0"/>
              <a:t>Debugging basics</a:t>
            </a:r>
          </a:p>
          <a:p>
            <a:pPr lvl="1"/>
            <a:r>
              <a:rPr lang="en-US" dirty="0" smtClean="0"/>
              <a:t>If statements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4FE483C6-EB43-1545-9763-48A442780E54}" type="datetime1">
              <a:rPr lang="en-US" smtClean="0"/>
              <a:t>2/7/19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ECE Application Programming: Lecture 7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E8FA5091-D1FC-1844-B7E7-F4A599679BE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Example: if statements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What does the following code print?</a:t>
            </a:r>
          </a:p>
          <a:p>
            <a:pPr>
              <a:buFont typeface="Wingdings" pitchFamily="2" charset="2"/>
              <a:buChar char="n"/>
              <a:defRPr/>
            </a:pPr>
            <a:endParaRPr lang="en-US" dirty="0" smtClean="0">
              <a:ea typeface="+mn-ea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main() {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x = 3;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y = 7;</a:t>
            </a:r>
          </a:p>
          <a:p>
            <a:pPr lvl="1">
              <a:buFont typeface="Wingdings" pitchFamily="2" charset="2"/>
              <a:buNone/>
              <a:defRPr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if (x &gt; 2)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x = x - 2;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else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x = x + 2;</a:t>
            </a:r>
          </a:p>
          <a:p>
            <a:pPr lvl="1">
              <a:buFont typeface="Wingdings" pitchFamily="2" charset="2"/>
              <a:buNone/>
              <a:defRPr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if ((y % 2) == 1) 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y = -x;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if ((x != 0) &amp;&amp; (y != -1))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y = 0;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lvl="1">
              <a:buFont typeface="Wingdings" pitchFamily="2" charset="2"/>
              <a:buNone/>
              <a:defRPr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" pitchFamily="2" charset="2"/>
              <a:buNone/>
              <a:defRPr/>
            </a:pPr>
            <a:r>
              <a:rPr lang="es-ES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s-ES" dirty="0" smtClean="0">
                <a:latin typeface="Courier New" pitchFamily="49" charset="0"/>
                <a:cs typeface="Courier New" pitchFamily="49" charset="0"/>
              </a:rPr>
              <a:t>("x = %d, y = %d\n", x, y);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return 0;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}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5CBD1C5-EC19-2445-B249-37E33B7E0EC1}" type="datetime1">
              <a:rPr lang="en-US" smtClean="0">
                <a:latin typeface="Garamond" charset="0"/>
              </a:rPr>
              <a:t>2/7/19</a:t>
            </a:fld>
            <a:endParaRPr lang="en-US">
              <a:latin typeface="Garamond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7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04A14EC-9402-2944-911E-0A2AB516C2A8}" type="slidenum">
              <a:rPr lang="en-US">
                <a:latin typeface="Garamond" charset="0"/>
              </a:rPr>
              <a:pPr eaLnBrk="1" hangingPunct="1"/>
              <a:t>20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5405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Font typeface="Wingdings" pitchFamily="2" charset="2"/>
              <a:buNone/>
              <a:defRPr/>
            </a:pP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main() {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x = 3;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y = 7;</a:t>
            </a:r>
          </a:p>
          <a:p>
            <a:pPr lvl="1">
              <a:buFont typeface="Wingdings" pitchFamily="2" charset="2"/>
              <a:buNone/>
              <a:defRPr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if (x &gt; 2)		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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Condition is true, since 3 &gt; 2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x = x - 2;		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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 set to 1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else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x = x + 2;</a:t>
            </a:r>
          </a:p>
          <a:p>
            <a:pPr lvl="1">
              <a:buFont typeface="Wingdings" pitchFamily="2" charset="2"/>
              <a:buNone/>
              <a:defRPr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if ((y % 2) == 1) 	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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Tests if y is an odd number--true condition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y = -x;			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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y set to -1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if ((x != 0) &amp;&amp; (y != -1))	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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First part of condition is true,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				   second part is false--overall false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y = 0;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lvl="1">
              <a:buFont typeface="Wingdings" pitchFamily="2" charset="2"/>
              <a:buNone/>
              <a:defRPr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" pitchFamily="2" charset="2"/>
              <a:buNone/>
              <a:defRPr/>
            </a:pPr>
            <a:r>
              <a:rPr lang="es-ES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s-ES" dirty="0" smtClean="0">
                <a:latin typeface="Courier New" pitchFamily="49" charset="0"/>
                <a:cs typeface="Courier New" pitchFamily="49" charset="0"/>
              </a:rPr>
              <a:t>("x = %d, y = %d\n", x, y);  </a:t>
            </a:r>
            <a:r>
              <a:rPr lang="es-E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 </a:t>
            </a:r>
            <a:r>
              <a:rPr lang="es-E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Prints</a:t>
            </a:r>
            <a:r>
              <a:rPr lang="es-E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: x = 1, y = -1</a:t>
            </a:r>
            <a:endParaRPr lang="es-ES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return 0;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}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641AB5E-6D72-5F40-80FB-FC83D1CBD044}" type="datetime1">
              <a:rPr lang="en-US" smtClean="0">
                <a:latin typeface="Garamond" charset="0"/>
              </a:rPr>
              <a:t>2/7/19</a:t>
            </a:fld>
            <a:endParaRPr lang="en-US">
              <a:latin typeface="Garamond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7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DAD4E12-6A1E-8448-A737-D0BFF7821C6F}" type="slidenum">
              <a:rPr lang="en-US">
                <a:latin typeface="Garamond" charset="0"/>
              </a:rPr>
              <a:pPr eaLnBrk="1" hangingPunct="1"/>
              <a:t>21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9502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Final notes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" charset="0"/>
              </a:rPr>
              <a:t>Next time</a:t>
            </a:r>
          </a:p>
          <a:p>
            <a:pPr lvl="1"/>
            <a:r>
              <a:rPr lang="en-US" dirty="0" smtClean="0">
                <a:latin typeface="Arial" charset="0"/>
              </a:rPr>
              <a:t>Range checking with if statements</a:t>
            </a:r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Reminders:</a:t>
            </a:r>
          </a:p>
          <a:p>
            <a:pPr lvl="1"/>
            <a:r>
              <a:rPr lang="en-US" dirty="0"/>
              <a:t>Textbook exercises due 3 days after each lecture</a:t>
            </a:r>
          </a:p>
          <a:p>
            <a:pPr lvl="1"/>
            <a:r>
              <a:rPr lang="en-US" dirty="0"/>
              <a:t>Program 2 due Monday, 2/11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61193A9-2EC1-524D-B391-EC6E69FD6839}" type="datetime1">
              <a:rPr lang="en-US" smtClean="0">
                <a:latin typeface="Garamond" charset="0"/>
              </a:rPr>
              <a:t>2/7/19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7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3D74FDE-FEE1-CB45-8B27-E9C911E01F27}" type="slidenum">
              <a:rPr lang="en-US">
                <a:latin typeface="Garamond" charset="0"/>
              </a:rPr>
              <a:pPr eaLnBrk="1" hangingPunct="1"/>
              <a:t>22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Flowcharts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Graphical representation of process</a:t>
            </a:r>
          </a:p>
          <a:p>
            <a:pPr lvl="1"/>
            <a:r>
              <a:rPr lang="en-US">
                <a:latin typeface="Arial" charset="0"/>
              </a:rPr>
              <a:t>Shows all steps and their order</a:t>
            </a:r>
          </a:p>
          <a:p>
            <a:pPr lvl="1"/>
            <a:r>
              <a:rPr lang="en-US">
                <a:latin typeface="Arial" charset="0"/>
              </a:rPr>
              <a:t>In programming, use to organize program before writing code</a:t>
            </a:r>
          </a:p>
          <a:p>
            <a:r>
              <a:rPr lang="en-US">
                <a:latin typeface="Arial" charset="0"/>
              </a:rPr>
              <a:t>Basic elements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E745E36-7328-064B-A0C6-CE1F795F5896}" type="datetime1">
              <a:rPr lang="en-US" smtClean="0">
                <a:latin typeface="Garamond" charset="0"/>
              </a:rPr>
              <a:t>2/7/19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7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2FA24FA-708E-2F43-AF89-AB905AA28E32}" type="slidenum">
              <a:rPr lang="en-US">
                <a:latin typeface="Garamond" charset="0"/>
              </a:rPr>
              <a:pPr eaLnBrk="1" hangingPunct="1"/>
              <a:t>3</a:t>
            </a:fld>
            <a:endParaRPr lang="en-US">
              <a:latin typeface="Garamond" charset="0"/>
            </a:endParaRPr>
          </a:p>
        </p:txBody>
      </p:sp>
      <p:sp>
        <p:nvSpPr>
          <p:cNvPr id="11271" name="AutoShape 4"/>
          <p:cNvSpPr>
            <a:spLocks noChangeArrowheads="1"/>
          </p:cNvSpPr>
          <p:nvPr/>
        </p:nvSpPr>
        <p:spPr bwMode="auto">
          <a:xfrm>
            <a:off x="1295400" y="3657600"/>
            <a:ext cx="1371600" cy="457200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2" name="AutoShape 5"/>
          <p:cNvSpPr>
            <a:spLocks noChangeArrowheads="1"/>
          </p:cNvSpPr>
          <p:nvPr/>
        </p:nvSpPr>
        <p:spPr bwMode="auto">
          <a:xfrm>
            <a:off x="1295400" y="5257800"/>
            <a:ext cx="1371600" cy="457200"/>
          </a:xfrm>
          <a:prstGeom prst="flowChartDecision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3" name="AutoShape 7"/>
          <p:cNvSpPr>
            <a:spLocks noChangeArrowheads="1"/>
          </p:cNvSpPr>
          <p:nvPr/>
        </p:nvSpPr>
        <p:spPr bwMode="auto">
          <a:xfrm>
            <a:off x="1295400" y="4495800"/>
            <a:ext cx="1371600" cy="457200"/>
          </a:xfrm>
          <a:prstGeom prst="flowChartInputOutpu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4" name="AutoShape 9"/>
          <p:cNvSpPr>
            <a:spLocks noChangeArrowheads="1"/>
          </p:cNvSpPr>
          <p:nvPr/>
        </p:nvSpPr>
        <p:spPr bwMode="auto">
          <a:xfrm>
            <a:off x="4495800" y="3733800"/>
            <a:ext cx="1371600" cy="304800"/>
          </a:xfrm>
          <a:prstGeom prst="flowChartTerminator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5" name="AutoShape 10"/>
          <p:cNvSpPr>
            <a:spLocks noChangeArrowheads="1"/>
          </p:cNvSpPr>
          <p:nvPr/>
        </p:nvSpPr>
        <p:spPr bwMode="auto">
          <a:xfrm>
            <a:off x="4876800" y="4495800"/>
            <a:ext cx="457200" cy="4572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6" name="AutoShape 11"/>
          <p:cNvSpPr>
            <a:spLocks noChangeArrowheads="1"/>
          </p:cNvSpPr>
          <p:nvPr/>
        </p:nvSpPr>
        <p:spPr bwMode="auto">
          <a:xfrm>
            <a:off x="4906963" y="5257800"/>
            <a:ext cx="381000" cy="457200"/>
          </a:xfrm>
          <a:prstGeom prst="flowChartOffpage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7" name="Text Box 14"/>
          <p:cNvSpPr txBox="1">
            <a:spLocks noChangeArrowheads="1"/>
          </p:cNvSpPr>
          <p:nvPr/>
        </p:nvSpPr>
        <p:spPr bwMode="auto">
          <a:xfrm>
            <a:off x="2667000" y="3657600"/>
            <a:ext cx="1447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Process</a:t>
            </a:r>
          </a:p>
        </p:txBody>
      </p:sp>
      <p:sp>
        <p:nvSpPr>
          <p:cNvPr id="11278" name="Text Box 17"/>
          <p:cNvSpPr txBox="1">
            <a:spLocks noChangeArrowheads="1"/>
          </p:cNvSpPr>
          <p:nvPr/>
        </p:nvSpPr>
        <p:spPr bwMode="auto">
          <a:xfrm>
            <a:off x="2667000" y="5257800"/>
            <a:ext cx="2057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Decision</a:t>
            </a:r>
          </a:p>
        </p:txBody>
      </p:sp>
      <p:sp>
        <p:nvSpPr>
          <p:cNvPr id="11279" name="Text Box 19"/>
          <p:cNvSpPr txBox="1">
            <a:spLocks noChangeArrowheads="1"/>
          </p:cNvSpPr>
          <p:nvPr/>
        </p:nvSpPr>
        <p:spPr bwMode="auto">
          <a:xfrm>
            <a:off x="2667000" y="4495800"/>
            <a:ext cx="2057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Input/Output</a:t>
            </a:r>
          </a:p>
        </p:txBody>
      </p:sp>
      <p:sp>
        <p:nvSpPr>
          <p:cNvPr id="11280" name="Text Box 21"/>
          <p:cNvSpPr txBox="1">
            <a:spLocks noChangeArrowheads="1"/>
          </p:cNvSpPr>
          <p:nvPr/>
        </p:nvSpPr>
        <p:spPr bwMode="auto">
          <a:xfrm>
            <a:off x="5867400" y="3657600"/>
            <a:ext cx="2590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Terminator (start/end)</a:t>
            </a:r>
          </a:p>
        </p:txBody>
      </p:sp>
      <p:sp>
        <p:nvSpPr>
          <p:cNvPr id="11281" name="Text Box 22"/>
          <p:cNvSpPr txBox="1">
            <a:spLocks noChangeArrowheads="1"/>
          </p:cNvSpPr>
          <p:nvPr/>
        </p:nvSpPr>
        <p:spPr bwMode="auto">
          <a:xfrm>
            <a:off x="5867400" y="4495800"/>
            <a:ext cx="2590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Connector</a:t>
            </a:r>
          </a:p>
        </p:txBody>
      </p:sp>
      <p:sp>
        <p:nvSpPr>
          <p:cNvPr id="11282" name="Text Box 23"/>
          <p:cNvSpPr txBox="1">
            <a:spLocks noChangeArrowheads="1"/>
          </p:cNvSpPr>
          <p:nvPr/>
        </p:nvSpPr>
        <p:spPr bwMode="auto">
          <a:xfrm>
            <a:off x="5867400" y="5257800"/>
            <a:ext cx="2819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Connector (off page)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715963"/>
          </a:xfrm>
        </p:spPr>
        <p:txBody>
          <a:bodyPr/>
          <a:lstStyle/>
          <a:p>
            <a:r>
              <a:rPr lang="en-US" sz="4000">
                <a:latin typeface="Garamond" charset="0"/>
              </a:rPr>
              <a:t>Example: Quadratic Equation Solver</a:t>
            </a:r>
          </a:p>
        </p:txBody>
      </p:sp>
      <p:sp>
        <p:nvSpPr>
          <p:cNvPr id="12291" name="AutoShape 5"/>
          <p:cNvSpPr>
            <a:spLocks noChangeArrowheads="1"/>
          </p:cNvSpPr>
          <p:nvPr/>
        </p:nvSpPr>
        <p:spPr bwMode="auto">
          <a:xfrm>
            <a:off x="1447800" y="2209800"/>
            <a:ext cx="2514600" cy="533400"/>
          </a:xfrm>
          <a:prstGeom prst="flowChartInputOutpu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200"/>
              <a:t>Output </a:t>
            </a:r>
          </a:p>
          <a:p>
            <a:pPr algn="ctr"/>
            <a:r>
              <a:rPr lang="en-US" sz="1200"/>
              <a:t>“Quadratic Equation Solver”</a:t>
            </a:r>
          </a:p>
        </p:txBody>
      </p:sp>
      <p:sp>
        <p:nvSpPr>
          <p:cNvPr id="12292" name="AutoShape 21"/>
          <p:cNvSpPr>
            <a:spLocks noChangeArrowheads="1"/>
          </p:cNvSpPr>
          <p:nvPr/>
        </p:nvSpPr>
        <p:spPr bwMode="auto">
          <a:xfrm>
            <a:off x="1447800" y="3200400"/>
            <a:ext cx="2514600" cy="533400"/>
          </a:xfrm>
          <a:prstGeom prst="flowChartInputOutpu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200"/>
              <a:t>Output </a:t>
            </a:r>
          </a:p>
          <a:p>
            <a:pPr algn="ctr"/>
            <a:r>
              <a:rPr lang="en-US" sz="1200"/>
              <a:t>“Enter A, B, C: ”</a:t>
            </a:r>
          </a:p>
        </p:txBody>
      </p:sp>
      <p:sp>
        <p:nvSpPr>
          <p:cNvPr id="12293" name="AutoShape 22"/>
          <p:cNvSpPr>
            <a:spLocks noChangeArrowheads="1"/>
          </p:cNvSpPr>
          <p:nvPr/>
        </p:nvSpPr>
        <p:spPr bwMode="auto">
          <a:xfrm>
            <a:off x="1447800" y="4191000"/>
            <a:ext cx="2514600" cy="533400"/>
          </a:xfrm>
          <a:prstGeom prst="flowChartInputOutpu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200"/>
              <a:t>Input A, B, C</a:t>
            </a:r>
          </a:p>
        </p:txBody>
      </p:sp>
      <p:sp>
        <p:nvSpPr>
          <p:cNvPr id="12294" name="AutoShape 34"/>
          <p:cNvSpPr>
            <a:spLocks noChangeArrowheads="1"/>
          </p:cNvSpPr>
          <p:nvPr/>
        </p:nvSpPr>
        <p:spPr bwMode="auto">
          <a:xfrm>
            <a:off x="1600200" y="1371600"/>
            <a:ext cx="2209800" cy="457200"/>
          </a:xfrm>
          <a:prstGeom prst="flowChartTerminator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Start</a:t>
            </a:r>
          </a:p>
        </p:txBody>
      </p:sp>
      <p:sp>
        <p:nvSpPr>
          <p:cNvPr id="12295" name="Line 36"/>
          <p:cNvSpPr>
            <a:spLocks noChangeShapeType="1"/>
          </p:cNvSpPr>
          <p:nvPr/>
        </p:nvSpPr>
        <p:spPr bwMode="auto">
          <a:xfrm>
            <a:off x="2743200" y="1828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6" name="Line 37"/>
          <p:cNvSpPr>
            <a:spLocks noChangeShapeType="1"/>
          </p:cNvSpPr>
          <p:nvPr/>
        </p:nvSpPr>
        <p:spPr bwMode="auto">
          <a:xfrm>
            <a:off x="2743200" y="2743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7" name="Line 38"/>
          <p:cNvSpPr>
            <a:spLocks noChangeShapeType="1"/>
          </p:cNvSpPr>
          <p:nvPr/>
        </p:nvSpPr>
        <p:spPr bwMode="auto">
          <a:xfrm>
            <a:off x="2743200" y="3733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8" name="Line 39"/>
          <p:cNvSpPr>
            <a:spLocks noChangeShapeType="1"/>
          </p:cNvSpPr>
          <p:nvPr/>
        </p:nvSpPr>
        <p:spPr bwMode="auto">
          <a:xfrm>
            <a:off x="2743200" y="4724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DBEA879-1EA7-DE4E-94D3-FA801AB8455C}" type="datetime1">
              <a:rPr lang="en-US" smtClean="0">
                <a:latin typeface="Garamond" charset="0"/>
              </a:rPr>
              <a:t>2/7/19</a:t>
            </a:fld>
            <a:endParaRPr lang="en-US">
              <a:latin typeface="Garamond" charset="0"/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D759139-E1FB-344A-91C8-B121C58C171F}" type="slidenum">
              <a:rPr lang="en-US">
                <a:latin typeface="Garamond" charset="0"/>
              </a:rPr>
              <a:pPr eaLnBrk="1" hangingPunct="1"/>
              <a:t>4</a:t>
            </a:fld>
            <a:endParaRPr lang="en-US">
              <a:latin typeface="Garamond" charset="0"/>
            </a:endParaRPr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7</a:t>
            </a:r>
            <a:endParaRPr lang="en-US" altLang="en-US"/>
          </a:p>
        </p:txBody>
      </p:sp>
      <p:pic>
        <p:nvPicPr>
          <p:cNvPr id="12302" name="Picture 1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8075" y="5105400"/>
            <a:ext cx="82232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2"/>
          <p:cNvSpPr>
            <a:spLocks noChangeArrowheads="1"/>
          </p:cNvSpPr>
          <p:nvPr/>
        </p:nvSpPr>
        <p:spPr bwMode="auto">
          <a:xfrm>
            <a:off x="2209800" y="3505200"/>
            <a:ext cx="1371600" cy="609600"/>
          </a:xfrm>
          <a:prstGeom prst="flowChart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3315" name="AutoShape 58"/>
          <p:cNvSpPr>
            <a:spLocks noChangeArrowheads="1"/>
          </p:cNvSpPr>
          <p:nvPr/>
        </p:nvSpPr>
        <p:spPr bwMode="auto">
          <a:xfrm>
            <a:off x="1828800" y="5486400"/>
            <a:ext cx="3505200" cy="609600"/>
          </a:xfrm>
          <a:prstGeom prst="flowChart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6" name="AutoShape 21"/>
          <p:cNvSpPr>
            <a:spLocks noChangeArrowheads="1"/>
          </p:cNvSpPr>
          <p:nvPr/>
        </p:nvSpPr>
        <p:spPr bwMode="auto">
          <a:xfrm>
            <a:off x="2209800" y="4495800"/>
            <a:ext cx="2895600" cy="609600"/>
          </a:xfrm>
          <a:prstGeom prst="flowChart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2209800" y="274638"/>
            <a:ext cx="6858000" cy="94456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ea typeface="+mj-ea"/>
              </a:rPr>
              <a:t>Quadratic Equation Solver (cont.)</a:t>
            </a:r>
          </a:p>
        </p:txBody>
      </p:sp>
      <p:graphicFrame>
        <p:nvGraphicFramePr>
          <p:cNvPr id="13318" name="Object 2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2438400" y="3581400"/>
          <a:ext cx="762000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9" name="Equation" r:id="rId3" imgW="571252" imgH="393529" progId="Equation.3">
                  <p:embed/>
                </p:oleObj>
              </mc:Choice>
              <mc:Fallback>
                <p:oleObj name="Equation" r:id="rId3" imgW="571252" imgH="393529" progId="Equation.3">
                  <p:embed/>
                  <p:pic>
                    <p:nvPicPr>
                      <p:cNvPr id="13318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3581400"/>
                        <a:ext cx="762000" cy="523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9" name="Object 3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2286000" y="4572000"/>
          <a:ext cx="2667000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0" name="Equation" r:id="rId5" imgW="2463800" imgH="431800" progId="Equation.3">
                  <p:embed/>
                </p:oleObj>
              </mc:Choice>
              <mc:Fallback>
                <p:oleObj name="Equation" r:id="rId5" imgW="2463800" imgH="431800" progId="Equation.3">
                  <p:embed/>
                  <p:pic>
                    <p:nvPicPr>
                      <p:cNvPr id="1331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4572000"/>
                        <a:ext cx="2667000" cy="466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0" name="Object 4"/>
          <p:cNvGraphicFramePr>
            <a:graphicFrameLocks noGrp="1" noChangeAspect="1"/>
          </p:cNvGraphicFramePr>
          <p:nvPr>
            <p:ph sz="quarter" idx="4"/>
          </p:nvPr>
        </p:nvGraphicFramePr>
        <p:xfrm>
          <a:off x="1981200" y="5530850"/>
          <a:ext cx="2895600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1" name="Equation" r:id="rId7" imgW="2222500" imgH="431800" progId="Equation.3">
                  <p:embed/>
                </p:oleObj>
              </mc:Choice>
              <mc:Fallback>
                <p:oleObj name="Equation" r:id="rId7" imgW="2222500" imgH="431800" progId="Equation.3">
                  <p:embed/>
                  <p:pic>
                    <p:nvPicPr>
                      <p:cNvPr id="1332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5530850"/>
                        <a:ext cx="2895600" cy="563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1" name="Line 7"/>
          <p:cNvSpPr>
            <a:spLocks noChangeShapeType="1"/>
          </p:cNvSpPr>
          <p:nvPr/>
        </p:nvSpPr>
        <p:spPr bwMode="auto">
          <a:xfrm>
            <a:off x="8382000" y="1828800"/>
            <a:ext cx="0" cy="434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2" name="AutoShape 14"/>
          <p:cNvSpPr>
            <a:spLocks noChangeArrowheads="1"/>
          </p:cNvSpPr>
          <p:nvPr/>
        </p:nvSpPr>
        <p:spPr bwMode="auto">
          <a:xfrm>
            <a:off x="533400" y="1371600"/>
            <a:ext cx="1371600" cy="762000"/>
          </a:xfrm>
          <a:prstGeom prst="flowChartDecision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A = 0?</a:t>
            </a:r>
          </a:p>
        </p:txBody>
      </p:sp>
      <p:sp>
        <p:nvSpPr>
          <p:cNvPr id="13323" name="Line 15"/>
          <p:cNvSpPr>
            <a:spLocks noChangeShapeType="1"/>
          </p:cNvSpPr>
          <p:nvPr/>
        </p:nvSpPr>
        <p:spPr bwMode="auto">
          <a:xfrm>
            <a:off x="1905000" y="17526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4" name="Line 16"/>
          <p:cNvSpPr>
            <a:spLocks noChangeShapeType="1"/>
          </p:cNvSpPr>
          <p:nvPr/>
        </p:nvSpPr>
        <p:spPr bwMode="auto">
          <a:xfrm>
            <a:off x="1219200" y="2133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5" name="Text Box 17"/>
          <p:cNvSpPr txBox="1">
            <a:spLocks noChangeArrowheads="1"/>
          </p:cNvSpPr>
          <p:nvPr/>
        </p:nvSpPr>
        <p:spPr bwMode="auto">
          <a:xfrm>
            <a:off x="1600200" y="1447800"/>
            <a:ext cx="609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/>
              <a:t>TRUE</a:t>
            </a:r>
          </a:p>
        </p:txBody>
      </p:sp>
      <p:sp>
        <p:nvSpPr>
          <p:cNvPr id="13326" name="Text Box 18"/>
          <p:cNvSpPr txBox="1">
            <a:spLocks noChangeArrowheads="1"/>
          </p:cNvSpPr>
          <p:nvPr/>
        </p:nvSpPr>
        <p:spPr bwMode="auto">
          <a:xfrm>
            <a:off x="457200" y="21336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/>
              <a:t>FALSE</a:t>
            </a:r>
          </a:p>
        </p:txBody>
      </p:sp>
      <p:sp>
        <p:nvSpPr>
          <p:cNvPr id="13327" name="AutoShape 20"/>
          <p:cNvSpPr>
            <a:spLocks noChangeArrowheads="1"/>
          </p:cNvSpPr>
          <p:nvPr/>
        </p:nvSpPr>
        <p:spPr bwMode="auto">
          <a:xfrm>
            <a:off x="2209800" y="1447800"/>
            <a:ext cx="1371600" cy="609600"/>
          </a:xfrm>
          <a:prstGeom prst="flowChart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3328" name="AutoShape 23"/>
          <p:cNvSpPr>
            <a:spLocks noChangeArrowheads="1"/>
          </p:cNvSpPr>
          <p:nvPr/>
        </p:nvSpPr>
        <p:spPr bwMode="auto">
          <a:xfrm>
            <a:off x="152400" y="2438400"/>
            <a:ext cx="2057400" cy="609600"/>
          </a:xfrm>
          <a:prstGeom prst="flowChart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DISC=B*B-4*A*C</a:t>
            </a:r>
          </a:p>
        </p:txBody>
      </p:sp>
      <p:sp>
        <p:nvSpPr>
          <p:cNvPr id="13329" name="AutoShape 24"/>
          <p:cNvSpPr>
            <a:spLocks noChangeArrowheads="1"/>
          </p:cNvSpPr>
          <p:nvPr/>
        </p:nvSpPr>
        <p:spPr bwMode="auto">
          <a:xfrm>
            <a:off x="3810000" y="1524000"/>
            <a:ext cx="2514600" cy="533400"/>
          </a:xfrm>
          <a:prstGeom prst="flowChartInputOutpu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200"/>
              <a:t>Output </a:t>
            </a:r>
          </a:p>
          <a:p>
            <a:pPr algn="ctr"/>
            <a:r>
              <a:rPr lang="en-US" sz="1200"/>
              <a:t>X</a:t>
            </a:r>
          </a:p>
        </p:txBody>
      </p:sp>
      <p:sp>
        <p:nvSpPr>
          <p:cNvPr id="13330" name="AutoShape 25"/>
          <p:cNvSpPr>
            <a:spLocks noChangeArrowheads="1"/>
          </p:cNvSpPr>
          <p:nvPr/>
        </p:nvSpPr>
        <p:spPr bwMode="auto">
          <a:xfrm>
            <a:off x="533400" y="3429000"/>
            <a:ext cx="1371600" cy="762000"/>
          </a:xfrm>
          <a:prstGeom prst="flowChartDecision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DISC = 0?</a:t>
            </a:r>
          </a:p>
        </p:txBody>
      </p:sp>
      <p:sp>
        <p:nvSpPr>
          <p:cNvPr id="13331" name="Line 26"/>
          <p:cNvSpPr>
            <a:spLocks noChangeShapeType="1"/>
          </p:cNvSpPr>
          <p:nvPr/>
        </p:nvSpPr>
        <p:spPr bwMode="auto">
          <a:xfrm>
            <a:off x="1905000" y="38100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2" name="Line 27"/>
          <p:cNvSpPr>
            <a:spLocks noChangeShapeType="1"/>
          </p:cNvSpPr>
          <p:nvPr/>
        </p:nvSpPr>
        <p:spPr bwMode="auto">
          <a:xfrm>
            <a:off x="1219200" y="4191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3" name="Text Box 28"/>
          <p:cNvSpPr txBox="1">
            <a:spLocks noChangeArrowheads="1"/>
          </p:cNvSpPr>
          <p:nvPr/>
        </p:nvSpPr>
        <p:spPr bwMode="auto">
          <a:xfrm>
            <a:off x="1600200" y="3505200"/>
            <a:ext cx="609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/>
              <a:t>TRUE</a:t>
            </a:r>
          </a:p>
        </p:txBody>
      </p:sp>
      <p:sp>
        <p:nvSpPr>
          <p:cNvPr id="13334" name="Text Box 29"/>
          <p:cNvSpPr txBox="1">
            <a:spLocks noChangeArrowheads="1"/>
          </p:cNvSpPr>
          <p:nvPr/>
        </p:nvSpPr>
        <p:spPr bwMode="auto">
          <a:xfrm>
            <a:off x="457200" y="41910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/>
              <a:t>FALSE</a:t>
            </a:r>
          </a:p>
        </p:txBody>
      </p:sp>
      <p:sp>
        <p:nvSpPr>
          <p:cNvPr id="13335" name="AutoShape 30"/>
          <p:cNvSpPr>
            <a:spLocks noChangeArrowheads="1"/>
          </p:cNvSpPr>
          <p:nvPr/>
        </p:nvSpPr>
        <p:spPr bwMode="auto">
          <a:xfrm>
            <a:off x="533400" y="4495800"/>
            <a:ext cx="1371600" cy="762000"/>
          </a:xfrm>
          <a:prstGeom prst="flowChartDecision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DISC&gt;0?</a:t>
            </a:r>
          </a:p>
        </p:txBody>
      </p:sp>
      <p:sp>
        <p:nvSpPr>
          <p:cNvPr id="13336" name="Line 31"/>
          <p:cNvSpPr>
            <a:spLocks noChangeShapeType="1"/>
          </p:cNvSpPr>
          <p:nvPr/>
        </p:nvSpPr>
        <p:spPr bwMode="auto">
          <a:xfrm>
            <a:off x="1905000" y="4876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7" name="Line 32"/>
          <p:cNvSpPr>
            <a:spLocks noChangeShapeType="1"/>
          </p:cNvSpPr>
          <p:nvPr/>
        </p:nvSpPr>
        <p:spPr bwMode="auto">
          <a:xfrm>
            <a:off x="1219200" y="5257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8" name="Text Box 33"/>
          <p:cNvSpPr txBox="1">
            <a:spLocks noChangeArrowheads="1"/>
          </p:cNvSpPr>
          <p:nvPr/>
        </p:nvSpPr>
        <p:spPr bwMode="auto">
          <a:xfrm>
            <a:off x="1600200" y="4572000"/>
            <a:ext cx="609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/>
              <a:t>TRUE</a:t>
            </a:r>
          </a:p>
        </p:txBody>
      </p:sp>
      <p:sp>
        <p:nvSpPr>
          <p:cNvPr id="13339" name="Text Box 34"/>
          <p:cNvSpPr txBox="1">
            <a:spLocks noChangeArrowheads="1"/>
          </p:cNvSpPr>
          <p:nvPr/>
        </p:nvSpPr>
        <p:spPr bwMode="auto">
          <a:xfrm>
            <a:off x="457200" y="52578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/>
              <a:t>FALSE</a:t>
            </a:r>
          </a:p>
        </p:txBody>
      </p:sp>
      <p:sp>
        <p:nvSpPr>
          <p:cNvPr id="13340" name="Line 35"/>
          <p:cNvSpPr>
            <a:spLocks noChangeShapeType="1"/>
          </p:cNvSpPr>
          <p:nvPr/>
        </p:nvSpPr>
        <p:spPr bwMode="auto">
          <a:xfrm>
            <a:off x="1219200" y="3048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1" name="AutoShape 44"/>
          <p:cNvSpPr>
            <a:spLocks noChangeArrowheads="1"/>
          </p:cNvSpPr>
          <p:nvPr/>
        </p:nvSpPr>
        <p:spPr bwMode="auto">
          <a:xfrm>
            <a:off x="3810000" y="3581400"/>
            <a:ext cx="2514600" cy="533400"/>
          </a:xfrm>
          <a:prstGeom prst="flowChartInputOutpu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200"/>
              <a:t>Output </a:t>
            </a:r>
          </a:p>
          <a:p>
            <a:pPr algn="ctr"/>
            <a:r>
              <a:rPr lang="en-US" sz="1200"/>
              <a:t>X</a:t>
            </a:r>
          </a:p>
        </p:txBody>
      </p:sp>
      <p:sp>
        <p:nvSpPr>
          <p:cNvPr id="13342" name="AutoShape 50"/>
          <p:cNvSpPr>
            <a:spLocks noChangeArrowheads="1"/>
          </p:cNvSpPr>
          <p:nvPr/>
        </p:nvSpPr>
        <p:spPr bwMode="auto">
          <a:xfrm>
            <a:off x="5257800" y="4572000"/>
            <a:ext cx="2514600" cy="533400"/>
          </a:xfrm>
          <a:prstGeom prst="flowChartInputOutpu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200"/>
              <a:t>Output </a:t>
            </a:r>
          </a:p>
          <a:p>
            <a:pPr algn="ctr"/>
            <a:r>
              <a:rPr lang="en-US" sz="1200"/>
              <a:t>X1,X2</a:t>
            </a:r>
          </a:p>
        </p:txBody>
      </p:sp>
      <p:sp>
        <p:nvSpPr>
          <p:cNvPr id="13343" name="Line 51"/>
          <p:cNvSpPr>
            <a:spLocks noChangeShapeType="1"/>
          </p:cNvSpPr>
          <p:nvPr/>
        </p:nvSpPr>
        <p:spPr bwMode="auto">
          <a:xfrm>
            <a:off x="3581400" y="1752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4" name="Line 52"/>
          <p:cNvSpPr>
            <a:spLocks noChangeShapeType="1"/>
          </p:cNvSpPr>
          <p:nvPr/>
        </p:nvSpPr>
        <p:spPr bwMode="auto">
          <a:xfrm>
            <a:off x="3581400" y="3810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5" name="Line 53"/>
          <p:cNvSpPr>
            <a:spLocks noChangeShapeType="1"/>
          </p:cNvSpPr>
          <p:nvPr/>
        </p:nvSpPr>
        <p:spPr bwMode="auto">
          <a:xfrm>
            <a:off x="5105400" y="4800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6" name="Line 54"/>
          <p:cNvSpPr>
            <a:spLocks noChangeShapeType="1"/>
          </p:cNvSpPr>
          <p:nvPr/>
        </p:nvSpPr>
        <p:spPr bwMode="auto">
          <a:xfrm>
            <a:off x="1219200" y="1066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7" name="AutoShape 59"/>
          <p:cNvSpPr>
            <a:spLocks noChangeArrowheads="1"/>
          </p:cNvSpPr>
          <p:nvPr/>
        </p:nvSpPr>
        <p:spPr bwMode="auto">
          <a:xfrm>
            <a:off x="5486400" y="5562600"/>
            <a:ext cx="2514600" cy="533400"/>
          </a:xfrm>
          <a:prstGeom prst="flowChartInputOutpu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200"/>
              <a:t>Output </a:t>
            </a:r>
          </a:p>
          <a:p>
            <a:pPr algn="ctr"/>
            <a:r>
              <a:rPr lang="en-US" sz="1200"/>
              <a:t>XREAL + XIMAG i</a:t>
            </a:r>
          </a:p>
          <a:p>
            <a:pPr algn="ctr"/>
            <a:r>
              <a:rPr lang="en-US" sz="1200"/>
              <a:t>XREAL – XIMAG i</a:t>
            </a:r>
          </a:p>
        </p:txBody>
      </p:sp>
      <p:sp>
        <p:nvSpPr>
          <p:cNvPr id="13348" name="Line 60"/>
          <p:cNvSpPr>
            <a:spLocks noChangeShapeType="1"/>
          </p:cNvSpPr>
          <p:nvPr/>
        </p:nvSpPr>
        <p:spPr bwMode="auto">
          <a:xfrm>
            <a:off x="1219200" y="57912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9" name="Line 61"/>
          <p:cNvSpPr>
            <a:spLocks noChangeShapeType="1"/>
          </p:cNvSpPr>
          <p:nvPr/>
        </p:nvSpPr>
        <p:spPr bwMode="auto">
          <a:xfrm>
            <a:off x="6096000" y="1828800"/>
            <a:ext cx="228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50" name="Line 62"/>
          <p:cNvSpPr>
            <a:spLocks noChangeShapeType="1"/>
          </p:cNvSpPr>
          <p:nvPr/>
        </p:nvSpPr>
        <p:spPr bwMode="auto">
          <a:xfrm>
            <a:off x="6096000" y="3886200"/>
            <a:ext cx="228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51" name="Line 63"/>
          <p:cNvSpPr>
            <a:spLocks noChangeShapeType="1"/>
          </p:cNvSpPr>
          <p:nvPr/>
        </p:nvSpPr>
        <p:spPr bwMode="auto">
          <a:xfrm>
            <a:off x="7467600" y="48768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52" name="Line 64"/>
          <p:cNvSpPr>
            <a:spLocks noChangeShapeType="1"/>
          </p:cNvSpPr>
          <p:nvPr/>
        </p:nvSpPr>
        <p:spPr bwMode="auto">
          <a:xfrm>
            <a:off x="7696200" y="58674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53" name="Line 65"/>
          <p:cNvSpPr>
            <a:spLocks noChangeShapeType="1"/>
          </p:cNvSpPr>
          <p:nvPr/>
        </p:nvSpPr>
        <p:spPr bwMode="auto">
          <a:xfrm>
            <a:off x="5334000" y="5791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54" name="AutoShape 66"/>
          <p:cNvSpPr>
            <a:spLocks noChangeArrowheads="1"/>
          </p:cNvSpPr>
          <p:nvPr/>
        </p:nvSpPr>
        <p:spPr bwMode="auto">
          <a:xfrm>
            <a:off x="7848600" y="6172200"/>
            <a:ext cx="1066800" cy="457200"/>
          </a:xfrm>
          <a:prstGeom prst="flowChartTerminator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Done</a:t>
            </a:r>
          </a:p>
        </p:txBody>
      </p:sp>
      <p:graphicFrame>
        <p:nvGraphicFramePr>
          <p:cNvPr id="13355" name="Object 5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2438400" y="1520825"/>
          <a:ext cx="685800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2" name="Equation" r:id="rId9" imgW="571252" imgH="393529" progId="Equation.3">
                  <p:embed/>
                </p:oleObj>
              </mc:Choice>
              <mc:Fallback>
                <p:oleObj name="Equation" r:id="rId9" imgW="571252" imgH="393529" progId="Equation.3">
                  <p:embed/>
                  <p:pic>
                    <p:nvPicPr>
                      <p:cNvPr id="13355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1520825"/>
                        <a:ext cx="685800" cy="473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" name="Date Placeholder 4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C4B1BBE-058E-C547-9471-241F09017CAA}" type="datetime1">
              <a:rPr lang="en-US" smtClean="0">
                <a:latin typeface="Garamond" charset="0"/>
              </a:rPr>
              <a:t>2/7/19</a:t>
            </a:fld>
            <a:endParaRPr lang="en-US">
              <a:latin typeface="Garamond" charset="0"/>
            </a:endParaRPr>
          </a:p>
        </p:txBody>
      </p:sp>
      <p:sp>
        <p:nvSpPr>
          <p:cNvPr id="46" name="Slide Number Placeholder 4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B0DF596-AA13-FB43-951C-D6783C773A39}" type="slidenum">
              <a:rPr lang="en-US">
                <a:latin typeface="Garamond" charset="0"/>
              </a:rPr>
              <a:pPr eaLnBrk="1" hangingPunct="1"/>
              <a:t>5</a:t>
            </a:fld>
            <a:endParaRPr lang="en-US">
              <a:latin typeface="Garamond" charset="0"/>
            </a:endParaRPr>
          </a:p>
        </p:txBody>
      </p:sp>
      <p:sp>
        <p:nvSpPr>
          <p:cNvPr id="47" name="Footer Placeholder 4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ECE Application Programming: Lecture 7</a:t>
            </a:r>
            <a:endParaRPr lang="en-US"/>
          </a:p>
        </p:txBody>
      </p:sp>
      <p:pic>
        <p:nvPicPr>
          <p:cNvPr id="13359" name="Picture 1"/>
          <p:cNvPicPr>
            <a:picLocks noChangeAspect="1" noChangeArrowheads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075" y="320675"/>
            <a:ext cx="82232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aramond" charset="0"/>
              </a:rPr>
              <a:t>Sample program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800" dirty="0">
                <a:latin typeface="Arial" charset="0"/>
              </a:rPr>
              <a:t>Prompts user to enter four numbers on a single line, which represent the contents of a 2x2 array</a:t>
            </a:r>
          </a:p>
          <a:p>
            <a:r>
              <a:rPr lang="en-US" sz="2800" dirty="0">
                <a:latin typeface="Arial" charset="0"/>
              </a:rPr>
              <a:t>After reading values, program prints matrix represented by these values</a:t>
            </a:r>
          </a:p>
          <a:p>
            <a:pPr lvl="1"/>
            <a:r>
              <a:rPr lang="en-US" sz="2400" dirty="0">
                <a:latin typeface="Arial" charset="0"/>
              </a:rPr>
              <a:t>For example, if the user enters </a:t>
            </a:r>
            <a:r>
              <a:rPr lang="ja-JP" altLang="en-US" sz="2400" dirty="0">
                <a:latin typeface="Arial" charset="0"/>
              </a:rPr>
              <a:t>“</a:t>
            </a:r>
            <a:r>
              <a:rPr lang="en-US" sz="2400" dirty="0">
                <a:latin typeface="Courier New" charset="0"/>
                <a:cs typeface="Courier New" charset="0"/>
              </a:rPr>
              <a:t>1 2 3 4</a:t>
            </a:r>
            <a:r>
              <a:rPr lang="ja-JP" altLang="en-US" sz="2400" dirty="0">
                <a:latin typeface="Arial" charset="0"/>
              </a:rPr>
              <a:t>”</a:t>
            </a:r>
            <a:r>
              <a:rPr lang="en-US" sz="2400" dirty="0">
                <a:latin typeface="Arial" charset="0"/>
              </a:rPr>
              <a:t>, print:</a:t>
            </a:r>
            <a:r>
              <a:rPr lang="en-US" sz="2400" dirty="0">
                <a:latin typeface="Courier New" charset="0"/>
                <a:cs typeface="Courier New" charset="0"/>
              </a:rPr>
              <a:t> </a:t>
            </a:r>
          </a:p>
          <a:p>
            <a:pPr>
              <a:buNone/>
            </a:pPr>
            <a:r>
              <a:rPr lang="en-US" sz="2800" dirty="0">
                <a:latin typeface="Courier New" charset="0"/>
                <a:cs typeface="Courier New" charset="0"/>
              </a:rPr>
              <a:t>      1  2</a:t>
            </a:r>
          </a:p>
          <a:p>
            <a:pPr>
              <a:buNone/>
            </a:pPr>
            <a:r>
              <a:rPr lang="en-US" sz="2800" dirty="0">
                <a:latin typeface="Courier New" charset="0"/>
                <a:cs typeface="Courier New" charset="0"/>
              </a:rPr>
              <a:t>	    3  4</a:t>
            </a:r>
          </a:p>
          <a:p>
            <a:pPr lvl="1"/>
            <a:r>
              <a:rPr lang="en-US" sz="2400" dirty="0">
                <a:latin typeface="Arial" charset="0"/>
              </a:rPr>
              <a:t>Assume all values have the same number of digits</a:t>
            </a:r>
          </a:p>
          <a:p>
            <a:r>
              <a:rPr lang="en-US" sz="2800" dirty="0">
                <a:latin typeface="Arial" charset="0"/>
              </a:rPr>
              <a:t>Also, calculate the matrix determinant and print it on a separate line</a:t>
            </a:r>
          </a:p>
          <a:p>
            <a:pPr lvl="1"/>
            <a:r>
              <a:rPr lang="en-US" sz="2400" dirty="0">
                <a:latin typeface="Arial" charset="0"/>
              </a:rPr>
              <a:t>In example above, determinant = (1x4) - (2x3) = 4-6 = -2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7B63CB5-C9D1-D64D-94CC-0D46D8D5CB90}" type="datetime1">
              <a:rPr lang="en-US" smtClean="0">
                <a:latin typeface="Garamond" charset="0"/>
              </a:rPr>
              <a:t>2/7/19</a:t>
            </a:fld>
            <a:endParaRPr lang="en-US">
              <a:latin typeface="Garamond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ECE Application Programming: Lecture 7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CB7CD94-676C-A646-B10D-34D18983B456}" type="slidenum">
              <a:rPr lang="en-US">
                <a:latin typeface="Garamond" charset="0"/>
              </a:rPr>
              <a:pPr eaLnBrk="1" hangingPunct="1"/>
              <a:t>6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63675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aramond" charset="0"/>
              </a:rPr>
              <a:t>Sample program: flowchart</a:t>
            </a:r>
            <a:endParaRPr lang="en-US" dirty="0">
              <a:latin typeface="Garamond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3A138489-48F1-8441-9271-7EACF1244108}" type="datetime1">
              <a:rPr lang="en-US" smtClean="0">
                <a:latin typeface="Garamond" charset="0"/>
              </a:rPr>
              <a:t>2/7/19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7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E67A257-41A8-5E4E-9B9A-CB0D6312BC0F}" type="slidenum">
              <a:rPr lang="en-US">
                <a:latin typeface="Garamond" charset="0"/>
              </a:rPr>
              <a:pPr eaLnBrk="1" hangingPunct="1"/>
              <a:t>7</a:t>
            </a:fld>
            <a:endParaRPr lang="en-US">
              <a:latin typeface="Garamond" charset="0"/>
            </a:endParaRPr>
          </a:p>
        </p:txBody>
      </p:sp>
      <p:pic>
        <p:nvPicPr>
          <p:cNvPr id="16390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9563" y="1050925"/>
            <a:ext cx="3475037" cy="512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Debugging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</a:rPr>
              <a:t>Most IDEs allow ability to view state of program while running through </a:t>
            </a:r>
            <a:r>
              <a:rPr lang="en-US" dirty="0">
                <a:solidFill>
                  <a:srgbClr val="0000FF"/>
                </a:solidFill>
                <a:ea typeface="+mn-ea"/>
              </a:rPr>
              <a:t>debugger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View variable values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Execute program: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/>
              <a:t>One line at a time (</a:t>
            </a:r>
            <a:r>
              <a:rPr lang="en-US" dirty="0">
                <a:solidFill>
                  <a:srgbClr val="0000FF"/>
                </a:solidFill>
              </a:rPr>
              <a:t>single step</a:t>
            </a:r>
            <a:r>
              <a:rPr lang="en-US" dirty="0"/>
              <a:t>)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/>
              <a:t>By running until reaching a pre-defined stopping point (</a:t>
            </a:r>
            <a:r>
              <a:rPr lang="en-US" dirty="0">
                <a:solidFill>
                  <a:srgbClr val="0000FF"/>
                </a:solidFill>
              </a:rPr>
              <a:t>breakpoint</a:t>
            </a:r>
            <a:r>
              <a:rPr lang="en-US" dirty="0"/>
              <a:t>)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</a:rPr>
              <a:t>Can isolate bugs without altering program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Alternate solution: inserting print statements to show program state at various points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Disadvantages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/>
              <a:t>Inefficient--repeated compilation, must keep adding statements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/>
              <a:t>May actually alter operation of other statements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95F88AA-08D0-1149-A508-09FB87308CAC}" type="datetime1">
              <a:rPr lang="en-US" smtClean="0">
                <a:latin typeface="Garamond" charset="0"/>
              </a:rPr>
              <a:t>2/7/19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7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3992467D-A545-7545-B1A9-C912DDFF68B3}" type="slidenum">
              <a:rPr lang="en-US">
                <a:latin typeface="Garamond" charset="0"/>
              </a:rPr>
              <a:pPr eaLnBrk="1" hangingPunct="1"/>
              <a:t>8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A636B5E-402D-4B86-8DDA-A751734D97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Debug demonstration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160FA91-481C-4142-88AD-B6D8E4733F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Will use sample program to demonstrate use of following key features</a:t>
            </a:r>
          </a:p>
          <a:p>
            <a:pPr lvl="1"/>
            <a:r>
              <a:rPr lang="en-US" dirty="0"/>
              <a:t>Breakpoints</a:t>
            </a:r>
          </a:p>
          <a:p>
            <a:pPr lvl="1"/>
            <a:r>
              <a:rPr lang="en-US" dirty="0"/>
              <a:t>Single stepping through program</a:t>
            </a:r>
          </a:p>
          <a:p>
            <a:pPr lvl="1"/>
            <a:r>
              <a:rPr lang="en-US" dirty="0"/>
              <a:t>Viewing program state (variable values)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12E6A72-6231-4156-AEB1-02A43D4C8A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3879D-6FEC-9949-95D9-DBAC7201F34A}" type="datetime1">
              <a:rPr lang="en-US" smtClean="0"/>
              <a:t>2/7/19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43C4811-06CA-4A87-B8D0-764BE7F298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7</a:t>
            </a: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C039936-F9E4-4B16-81C6-DE9E74BDF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ADDE5-9B44-254B-89B4-A832413121C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947323"/>
      </p:ext>
    </p:extLst>
  </p:cSld>
  <p:clrMapOvr>
    <a:masterClrMapping/>
  </p:clrMapOvr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7324</TotalTime>
  <Words>912</Words>
  <Application>Microsoft Macintosh PowerPoint</Application>
  <PresentationFormat>On-screen Show (4:3)</PresentationFormat>
  <Paragraphs>291</Paragraphs>
  <Slides>22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Courier New</vt:lpstr>
      <vt:lpstr>Garamond</vt:lpstr>
      <vt:lpstr>ＭＳ Ｐゴシック</vt:lpstr>
      <vt:lpstr>Wingdings</vt:lpstr>
      <vt:lpstr>Arial</vt:lpstr>
      <vt:lpstr>Edge</vt:lpstr>
      <vt:lpstr>Equation</vt:lpstr>
      <vt:lpstr>EECE.2160 ECE Application Programming</vt:lpstr>
      <vt:lpstr>Lecture outline</vt:lpstr>
      <vt:lpstr>Flowcharts</vt:lpstr>
      <vt:lpstr>Example: Quadratic Equation Solver</vt:lpstr>
      <vt:lpstr>Quadratic Equation Solver (cont.)</vt:lpstr>
      <vt:lpstr>Sample program</vt:lpstr>
      <vt:lpstr>Sample program: flowchart</vt:lpstr>
      <vt:lpstr>Debugging</vt:lpstr>
      <vt:lpstr>Debug demonstration</vt:lpstr>
      <vt:lpstr>Decisions</vt:lpstr>
      <vt:lpstr>Decisions (cont.)</vt:lpstr>
      <vt:lpstr>Decisions (cont.)</vt:lpstr>
      <vt:lpstr>if statements</vt:lpstr>
      <vt:lpstr>if statements (cont.)</vt:lpstr>
      <vt:lpstr>if statements (cont.) </vt:lpstr>
      <vt:lpstr>if statements (cont.)</vt:lpstr>
      <vt:lpstr>if  </vt:lpstr>
      <vt:lpstr>if  (common pitfalls) </vt:lpstr>
      <vt:lpstr>if  (example) </vt:lpstr>
      <vt:lpstr>Example: if statements </vt:lpstr>
      <vt:lpstr>Example solution</vt:lpstr>
      <vt:lpstr>Final notes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Application Programming</dc:title>
  <dc:creator>geigerm</dc:creator>
  <cp:lastModifiedBy>Geiger, Michael J</cp:lastModifiedBy>
  <cp:revision>1603</cp:revision>
  <dcterms:created xsi:type="dcterms:W3CDTF">2006-04-03T05:03:01Z</dcterms:created>
  <dcterms:modified xsi:type="dcterms:W3CDTF">2019-02-08T00:54:01Z</dcterms:modified>
</cp:coreProperties>
</file>