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31"/>
  </p:notesMasterIdLst>
  <p:handoutMasterIdLst>
    <p:handoutMasterId r:id="rId32"/>
  </p:handoutMasterIdLst>
  <p:sldIdLst>
    <p:sldId id="256" r:id="rId2"/>
    <p:sldId id="422" r:id="rId3"/>
    <p:sldId id="474" r:id="rId4"/>
    <p:sldId id="426" r:id="rId5"/>
    <p:sldId id="463" r:id="rId6"/>
    <p:sldId id="436" r:id="rId7"/>
    <p:sldId id="459" r:id="rId8"/>
    <p:sldId id="460" r:id="rId9"/>
    <p:sldId id="461" r:id="rId10"/>
    <p:sldId id="462" r:id="rId11"/>
    <p:sldId id="464" r:id="rId12"/>
    <p:sldId id="465" r:id="rId13"/>
    <p:sldId id="466" r:id="rId14"/>
    <p:sldId id="467" r:id="rId15"/>
    <p:sldId id="468" r:id="rId16"/>
    <p:sldId id="469" r:id="rId17"/>
    <p:sldId id="470" r:id="rId18"/>
    <p:sldId id="471" r:id="rId19"/>
    <p:sldId id="472" r:id="rId20"/>
    <p:sldId id="473" r:id="rId21"/>
    <p:sldId id="475" r:id="rId22"/>
    <p:sldId id="476" r:id="rId23"/>
    <p:sldId id="477" r:id="rId24"/>
    <p:sldId id="478" r:id="rId25"/>
    <p:sldId id="479" r:id="rId26"/>
    <p:sldId id="480" r:id="rId27"/>
    <p:sldId id="481" r:id="rId28"/>
    <p:sldId id="482" r:id="rId29"/>
    <p:sldId id="447" r:id="rId30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5C5F7F-FE98-4A28-90D0-4275ABAEB827}" v="3" dt="2019-09-11T18:42:50.8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04" autoAdjust="0"/>
    <p:restoredTop sz="89522" autoAdjust="0"/>
  </p:normalViewPr>
  <p:slideViewPr>
    <p:cSldViewPr>
      <p:cViewPr varScale="1">
        <p:scale>
          <a:sx n="78" d="100"/>
          <a:sy n="78" d="100"/>
        </p:scale>
        <p:origin x="1017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38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iger, Michael J" userId="13cae92b-b37c-450b-a449-82fcae19569d" providerId="ADAL" clId="{51D3C905-DDDA-4C68-A969-B598AFF934DF}"/>
    <pc:docChg chg="custSel addSld modSld">
      <pc:chgData name="Geiger, Michael J" userId="13cae92b-b37c-450b-a449-82fcae19569d" providerId="ADAL" clId="{51D3C905-DDDA-4C68-A969-B598AFF934DF}" dt="2019-09-11T18:37:03.273" v="26"/>
      <pc:docMkLst>
        <pc:docMk/>
      </pc:docMkLst>
      <pc:sldChg chg="modSp">
        <pc:chgData name="Geiger, Michael J" userId="13cae92b-b37c-450b-a449-82fcae19569d" providerId="ADAL" clId="{51D3C905-DDDA-4C68-A969-B598AFF934DF}" dt="2019-09-11T18:32:48.714" v="25" actId="20577"/>
        <pc:sldMkLst>
          <pc:docMk/>
          <pc:sldMk cId="0" sldId="256"/>
        </pc:sldMkLst>
        <pc:spChg chg="mod">
          <ac:chgData name="Geiger, Michael J" userId="13cae92b-b37c-450b-a449-82fcae19569d" providerId="ADAL" clId="{51D3C905-DDDA-4C68-A969-B598AFF934DF}" dt="2019-09-11T18:32:48.714" v="25" actId="20577"/>
          <ac:spMkLst>
            <pc:docMk/>
            <pc:sldMk cId="0" sldId="256"/>
            <ac:spMk id="3075" creationId="{00000000-0000-0000-0000-000000000000}"/>
          </ac:spMkLst>
        </pc:spChg>
      </pc:sldChg>
      <pc:sldChg chg="add">
        <pc:chgData name="Geiger, Michael J" userId="13cae92b-b37c-450b-a449-82fcae19569d" providerId="ADAL" clId="{51D3C905-DDDA-4C68-A969-B598AFF934DF}" dt="2019-09-11T18:37:03.273" v="26"/>
        <pc:sldMkLst>
          <pc:docMk/>
          <pc:sldMk cId="0" sldId="475"/>
        </pc:sldMkLst>
      </pc:sldChg>
      <pc:sldChg chg="add">
        <pc:chgData name="Geiger, Michael J" userId="13cae92b-b37c-450b-a449-82fcae19569d" providerId="ADAL" clId="{51D3C905-DDDA-4C68-A969-B598AFF934DF}" dt="2019-09-11T18:37:03.273" v="26"/>
        <pc:sldMkLst>
          <pc:docMk/>
          <pc:sldMk cId="0" sldId="476"/>
        </pc:sldMkLst>
      </pc:sldChg>
      <pc:sldChg chg="add">
        <pc:chgData name="Geiger, Michael J" userId="13cae92b-b37c-450b-a449-82fcae19569d" providerId="ADAL" clId="{51D3C905-DDDA-4C68-A969-B598AFF934DF}" dt="2019-09-11T18:37:03.273" v="26"/>
        <pc:sldMkLst>
          <pc:docMk/>
          <pc:sldMk cId="0" sldId="477"/>
        </pc:sldMkLst>
      </pc:sldChg>
      <pc:sldChg chg="add">
        <pc:chgData name="Geiger, Michael J" userId="13cae92b-b37c-450b-a449-82fcae19569d" providerId="ADAL" clId="{51D3C905-DDDA-4C68-A969-B598AFF934DF}" dt="2019-09-11T18:37:03.273" v="26"/>
        <pc:sldMkLst>
          <pc:docMk/>
          <pc:sldMk cId="0" sldId="478"/>
        </pc:sldMkLst>
      </pc:sldChg>
      <pc:sldChg chg="add">
        <pc:chgData name="Geiger, Michael J" userId="13cae92b-b37c-450b-a449-82fcae19569d" providerId="ADAL" clId="{51D3C905-DDDA-4C68-A969-B598AFF934DF}" dt="2019-09-11T18:37:03.273" v="26"/>
        <pc:sldMkLst>
          <pc:docMk/>
          <pc:sldMk cId="0" sldId="479"/>
        </pc:sldMkLst>
      </pc:sldChg>
      <pc:sldChg chg="add">
        <pc:chgData name="Geiger, Michael J" userId="13cae92b-b37c-450b-a449-82fcae19569d" providerId="ADAL" clId="{51D3C905-DDDA-4C68-A969-B598AFF934DF}" dt="2019-09-11T18:37:03.273" v="26"/>
        <pc:sldMkLst>
          <pc:docMk/>
          <pc:sldMk cId="0" sldId="480"/>
        </pc:sldMkLst>
      </pc:sldChg>
      <pc:sldChg chg="add">
        <pc:chgData name="Geiger, Michael J" userId="13cae92b-b37c-450b-a449-82fcae19569d" providerId="ADAL" clId="{51D3C905-DDDA-4C68-A969-B598AFF934DF}" dt="2019-09-11T18:37:03.273" v="26"/>
        <pc:sldMkLst>
          <pc:docMk/>
          <pc:sldMk cId="0" sldId="481"/>
        </pc:sldMkLst>
      </pc:sldChg>
      <pc:sldChg chg="add">
        <pc:chgData name="Geiger, Michael J" userId="13cae92b-b37c-450b-a449-82fcae19569d" providerId="ADAL" clId="{51D3C905-DDDA-4C68-A969-B598AFF934DF}" dt="2019-09-11T18:37:03.273" v="26"/>
        <pc:sldMkLst>
          <pc:docMk/>
          <pc:sldMk cId="3117947323" sldId="482"/>
        </pc:sldMkLst>
      </pc:sldChg>
    </pc:docChg>
  </pc:docChgLst>
  <pc:docChgLst>
    <pc:chgData name="Geiger, Michael J" userId="13cae92b-b37c-450b-a449-82fcae19569d" providerId="ADAL" clId="{085C5F7F-FE98-4A28-90D0-4275ABAEB827}"/>
    <pc:docChg chg="custSel modSld">
      <pc:chgData name="Geiger, Michael J" userId="13cae92b-b37c-450b-a449-82fcae19569d" providerId="ADAL" clId="{085C5F7F-FE98-4A28-90D0-4275ABAEB827}" dt="2019-09-13T13:00:27.715" v="211" actId="20577"/>
      <pc:docMkLst>
        <pc:docMk/>
      </pc:docMkLst>
      <pc:sldChg chg="modSp">
        <pc:chgData name="Geiger, Michael J" userId="13cae92b-b37c-450b-a449-82fcae19569d" providerId="ADAL" clId="{085C5F7F-FE98-4A28-90D0-4275ABAEB827}" dt="2019-09-11T18:42:37.045" v="110" actId="20577"/>
        <pc:sldMkLst>
          <pc:docMk/>
          <pc:sldMk cId="0" sldId="422"/>
        </pc:sldMkLst>
        <pc:spChg chg="mod">
          <ac:chgData name="Geiger, Michael J" userId="13cae92b-b37c-450b-a449-82fcae19569d" providerId="ADAL" clId="{085C5F7F-FE98-4A28-90D0-4275ABAEB827}" dt="2019-09-11T18:42:37.045" v="110" actId="20577"/>
          <ac:spMkLst>
            <pc:docMk/>
            <pc:sldMk cId="0" sldId="422"/>
            <ac:spMk id="4099" creationId="{00000000-0000-0000-0000-000000000000}"/>
          </ac:spMkLst>
        </pc:spChg>
      </pc:sldChg>
      <pc:sldChg chg="modSp">
        <pc:chgData name="Geiger, Michael J" userId="13cae92b-b37c-450b-a449-82fcae19569d" providerId="ADAL" clId="{085C5F7F-FE98-4A28-90D0-4275ABAEB827}" dt="2019-09-11T18:42:56.651" v="135" actId="20577"/>
        <pc:sldMkLst>
          <pc:docMk/>
          <pc:sldMk cId="0" sldId="447"/>
        </pc:sldMkLst>
        <pc:spChg chg="mod">
          <ac:chgData name="Geiger, Michael J" userId="13cae92b-b37c-450b-a449-82fcae19569d" providerId="ADAL" clId="{085C5F7F-FE98-4A28-90D0-4275ABAEB827}" dt="2019-09-11T18:42:56.651" v="135" actId="20577"/>
          <ac:spMkLst>
            <pc:docMk/>
            <pc:sldMk cId="0" sldId="447"/>
            <ac:spMk id="17411" creationId="{00000000-0000-0000-0000-000000000000}"/>
          </ac:spMkLst>
        </pc:spChg>
      </pc:sldChg>
      <pc:sldChg chg="modSp">
        <pc:chgData name="Geiger, Michael J" userId="13cae92b-b37c-450b-a449-82fcae19569d" providerId="ADAL" clId="{085C5F7F-FE98-4A28-90D0-4275ABAEB827}" dt="2019-09-13T13:00:27.715" v="211" actId="20577"/>
        <pc:sldMkLst>
          <pc:docMk/>
          <pc:sldMk cId="1287255033" sldId="474"/>
        </pc:sldMkLst>
        <pc:spChg chg="mod">
          <ac:chgData name="Geiger, Michael J" userId="13cae92b-b37c-450b-a449-82fcae19569d" providerId="ADAL" clId="{085C5F7F-FE98-4A28-90D0-4275ABAEB827}" dt="2019-09-13T13:00:27.715" v="211" actId="20577"/>
          <ac:spMkLst>
            <pc:docMk/>
            <pc:sldMk cId="1287255033" sldId="474"/>
            <ac:spMk id="3" creationId="{00000000-0000-0000-0000-000000000000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E7C4EA7-ABC3-D643-94C8-CF3E4D6FF1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2717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C983D57-F8BC-E847-A213-F807A49688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5431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FF53029-0611-574B-A1D6-7D09A059F4F4}" type="slidenum">
              <a:rPr lang="en-US"/>
              <a:pPr/>
              <a:t>2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7195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ECE 160 - Introduction to Computer Engineering I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02/09/2005</a:t>
            </a:r>
          </a:p>
        </p:txBody>
      </p:sp>
      <p:sp>
        <p:nvSpPr>
          <p:cNvPr id="317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(c) 2005, P. H. Viall</a:t>
            </a:r>
          </a:p>
        </p:txBody>
      </p:sp>
      <p:sp>
        <p:nvSpPr>
          <p:cNvPr id="317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C7F0510-03D2-E84B-B8B9-9B5F384C256E}" type="slidenum">
              <a:rPr lang="en-US"/>
              <a:pPr/>
              <a:t>11</a:t>
            </a:fld>
            <a:endParaRPr lang="en-US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9893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ECE 160 - Introduction to Computer Engineering I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02/09/2005</a:t>
            </a:r>
          </a:p>
        </p:txBody>
      </p:sp>
      <p:sp>
        <p:nvSpPr>
          <p:cNvPr id="327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(c) 2005, P. H. Viall</a:t>
            </a:r>
          </a:p>
        </p:txBody>
      </p:sp>
      <p:sp>
        <p:nvSpPr>
          <p:cNvPr id="327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FDB4451-365B-D040-B069-5B46BD62CC51}" type="slidenum">
              <a:rPr lang="en-US"/>
              <a:pPr/>
              <a:t>13</a:t>
            </a:fld>
            <a:endParaRPr lang="en-US"/>
          </a:p>
        </p:txBody>
      </p:sp>
      <p:sp>
        <p:nvSpPr>
          <p:cNvPr id="327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3172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ECE 160 - Introduction to Computer Engineering I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02/09/2005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(c) 2005, P. H. Viall</a:t>
            </a: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17AB688-747E-7244-B8B8-BE60EB8C4EFB}" type="slidenum">
              <a:rPr lang="en-US"/>
              <a:pPr/>
              <a:t>14</a:t>
            </a:fld>
            <a:endParaRPr lang="en-US"/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9485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ECE 160 - Introduction to Computer Engineering I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02/09/2005</a:t>
            </a:r>
          </a:p>
        </p:txBody>
      </p:sp>
      <p:sp>
        <p:nvSpPr>
          <p:cNvPr id="348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(c) 2005, P. H. Viall</a:t>
            </a:r>
          </a:p>
        </p:txBody>
      </p:sp>
      <p:sp>
        <p:nvSpPr>
          <p:cNvPr id="348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2D58D13F-16BD-EB41-B41B-65AEC3ADEAEE}" type="slidenum">
              <a:rPr lang="en-US"/>
              <a:pPr/>
              <a:t>19</a:t>
            </a:fld>
            <a:endParaRPr lang="en-US"/>
          </a:p>
        </p:txBody>
      </p:sp>
      <p:sp>
        <p:nvSpPr>
          <p:cNvPr id="348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036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ECE 160 - Introduction to Computer Engineering I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02/09/2005</a:t>
            </a:r>
          </a:p>
        </p:txBody>
      </p:sp>
      <p:sp>
        <p:nvSpPr>
          <p:cNvPr id="358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(c) 2005, P. H. Viall</a:t>
            </a:r>
          </a:p>
        </p:txBody>
      </p:sp>
      <p:sp>
        <p:nvSpPr>
          <p:cNvPr id="358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0798AA0A-B09C-A54A-829D-DA325C22FA3F}" type="slidenum">
              <a:rPr lang="en-US"/>
              <a:pPr/>
              <a:t>20</a:t>
            </a:fld>
            <a:endParaRPr lang="en-US"/>
          </a:p>
        </p:txBody>
      </p:sp>
      <p:sp>
        <p:nvSpPr>
          <p:cNvPr id="358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056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62238A-A1DF-304C-936F-97C25E3287C6}" type="datetime1">
              <a:rPr lang="en-US" smtClean="0"/>
              <a:t>9/13/2019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5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BBF3B8-B8CA-F044-AA6D-67670218BD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080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1977E4-2780-0741-B225-423E191D138F}" type="datetime1">
              <a:rPr lang="en-US" smtClean="0"/>
              <a:t>9/13/2019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4919C9-A808-6E4A-96B3-B23AA5C7F5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468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0252FD-D44E-1A4A-AEA0-30FC5343E76D}" type="datetime1">
              <a:rPr lang="en-US" smtClean="0"/>
              <a:t>9/13/2019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CB28FF-1B62-454E-8484-66EDB438EE3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5405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73C94B-545F-424F-BB16-D9270BC354B3}" type="datetime1">
              <a:rPr lang="en-US" smtClean="0"/>
              <a:t>9/13/2019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5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F9202B-0146-BE43-8EB8-2BB15FB27B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1516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057E54-17CF-F147-8F8C-31D562B11B3A}" type="datetime1">
              <a:rPr lang="en-US" smtClean="0"/>
              <a:t>9/13/2019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5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61F129-A661-3E4F-9A06-402DBDD1FC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9845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139BBBF-EA90-4753-A9FA-2CB62582CFB2}" type="datetime1">
              <a:rPr lang="en-US" smtClean="0"/>
              <a:t>9/13/2019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 Application Programming: Lecture 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B89C419-ECD0-4241-83F7-60F4329A84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661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888A27-6320-AF42-B5B9-27BB24F270C3}" type="datetime1">
              <a:rPr lang="en-US" smtClean="0"/>
              <a:t>9/13/2019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6ADDE5-9B44-254B-89B4-A832413121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065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AA57AA-DFFB-F84E-8E18-384D2BF083FA}" type="datetime1">
              <a:rPr lang="en-US" smtClean="0"/>
              <a:t>9/13/2019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8BF779-090F-7042-8450-16CC40A5E8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116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3A900D-FD96-4D43-AAF5-13D0F3796593}" type="datetime1">
              <a:rPr lang="en-US" smtClean="0"/>
              <a:t>9/13/2019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5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04D504-3A92-ED49-B604-393030B9A5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754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F536B7-2483-194C-832C-AB1C8EBE3081}" type="datetime1">
              <a:rPr lang="en-US" smtClean="0"/>
              <a:t>9/13/2019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5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5B923E-B0FF-854E-9F99-C787366CBC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728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795A02-683E-834F-B30C-043DF13D4084}" type="datetime1">
              <a:rPr lang="en-US" smtClean="0"/>
              <a:t>9/13/2019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5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81BB86-7C69-6C40-A55B-34B212FBB8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66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29EFB2-8BC5-6D49-B825-80D96C792D1E}" type="datetime1">
              <a:rPr lang="en-US" smtClean="0"/>
              <a:t>9/13/2019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5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48C4D9-EB73-CA48-8472-3AC668BCA2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989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69EE7B-BCAA-124F-B6F7-DCF859DFAFF4}" type="datetime1">
              <a:rPr lang="en-US" smtClean="0"/>
              <a:t>9/13/2019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5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413E85-5500-4548-980E-D9668CBDDF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495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96A335-E9B6-B349-A386-4B785A7E74EB}" type="datetime1">
              <a:rPr lang="en-US" smtClean="0"/>
              <a:t>9/13/2019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5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2C6F62-ECB0-2642-AF89-7337C50481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775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C19B061B-21CA-4349-8235-71A49D2D8163}" type="datetime1">
              <a:rPr lang="en-US" smtClean="0"/>
              <a:t>9/13/2019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ECE Application Programming: Lecture 5</a:t>
            </a:r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3CDD6332-CD1D-AB43-A1EA-8054F88CDD9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63" r:id="rId1"/>
    <p:sldLayoutId id="2147484451" r:id="rId2"/>
    <p:sldLayoutId id="2147484452" r:id="rId3"/>
    <p:sldLayoutId id="2147484453" r:id="rId4"/>
    <p:sldLayoutId id="2147484454" r:id="rId5"/>
    <p:sldLayoutId id="2147484455" r:id="rId6"/>
    <p:sldLayoutId id="2147484456" r:id="rId7"/>
    <p:sldLayoutId id="2147484457" r:id="rId8"/>
    <p:sldLayoutId id="2147484458" r:id="rId9"/>
    <p:sldLayoutId id="2147484459" r:id="rId10"/>
    <p:sldLayoutId id="2147484460" r:id="rId11"/>
    <p:sldLayoutId id="2147484461" r:id="rId12"/>
    <p:sldLayoutId id="2147484462" r:id="rId13"/>
    <p:sldLayoutId id="2147484464" r:id="rId14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>
                <a:latin typeface="Garamond" charset="0"/>
              </a:rPr>
              <a:t>EECE.2160</a:t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 fontScale="92500" lnSpcReduction="20000"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Instructors: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Dr. Michael Geiger &amp; Dr. Lin Li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Spring 2019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5: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Basic variable output with </a:t>
            </a:r>
            <a:r>
              <a:rPr lang="en-US" dirty="0" err="1">
                <a:latin typeface="Arial" charset="0"/>
              </a:rPr>
              <a:t>printf</a:t>
            </a:r>
            <a:r>
              <a:rPr lang="en-US" dirty="0">
                <a:latin typeface="Arial" charset="0"/>
              </a:rPr>
              <a:t>()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Basic variable input with </a:t>
            </a:r>
            <a:r>
              <a:rPr lang="en-US" dirty="0" err="1">
                <a:latin typeface="Arial" charset="0"/>
              </a:rPr>
              <a:t>scanf</a:t>
            </a:r>
            <a:r>
              <a:rPr lang="en-US" dirty="0">
                <a:latin typeface="Arial" charset="0"/>
              </a:rPr>
              <a:t>()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Flowcharts and debugging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400">
                <a:latin typeface="Courier New" charset="0"/>
              </a:rPr>
              <a:t>void main() {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400">
                <a:latin typeface="Courier New" charset="0"/>
              </a:rPr>
              <a:t>	int a = 5, b = 2;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400">
                <a:latin typeface="Courier New" charset="0"/>
              </a:rPr>
              <a:t>	printf("Output%doesn't%dmake%dsense", 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400">
                <a:latin typeface="Courier New" charset="0"/>
              </a:rPr>
              <a:t>			a, b, a + b);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400">
                <a:latin typeface="Courier New" charset="0"/>
              </a:rPr>
              <a:t>}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endParaRPr lang="en-US">
              <a:latin typeface="Courier New" charset="0"/>
            </a:endParaRP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b="1" u="sng">
                <a:solidFill>
                  <a:srgbClr val="FF0000"/>
                </a:solidFill>
                <a:latin typeface="Courier New" charset="0"/>
                <a:cs typeface="Courier New" charset="0"/>
              </a:rPr>
              <a:t>Output:</a:t>
            </a:r>
            <a:r>
              <a:rPr lang="en-US" b="1">
                <a:solidFill>
                  <a:srgbClr val="FF0000"/>
                </a:solidFill>
                <a:latin typeface="Courier New" charset="0"/>
                <a:cs typeface="Courier New" charset="0"/>
              </a:rPr>
              <a:t> Output</a:t>
            </a:r>
            <a:r>
              <a:rPr lang="en-US" b="1" u="sng">
                <a:solidFill>
                  <a:srgbClr val="FF0000"/>
                </a:solidFill>
                <a:latin typeface="Courier New" charset="0"/>
                <a:cs typeface="Courier New" charset="0"/>
              </a:rPr>
              <a:t>5</a:t>
            </a:r>
            <a:r>
              <a:rPr lang="en-US" b="1">
                <a:solidFill>
                  <a:srgbClr val="FF0000"/>
                </a:solidFill>
                <a:latin typeface="Courier New" charset="0"/>
                <a:cs typeface="Courier New" charset="0"/>
              </a:rPr>
              <a:t>oesn't</a:t>
            </a:r>
            <a:r>
              <a:rPr lang="en-US" b="1" u="sng">
                <a:solidFill>
                  <a:srgbClr val="FF0000"/>
                </a:solidFill>
                <a:latin typeface="Courier New" charset="0"/>
                <a:cs typeface="Courier New" charset="0"/>
              </a:rPr>
              <a:t>2</a:t>
            </a:r>
            <a:r>
              <a:rPr lang="en-US" b="1">
                <a:solidFill>
                  <a:srgbClr val="FF0000"/>
                </a:solidFill>
                <a:latin typeface="Courier New" charset="0"/>
                <a:cs typeface="Courier New" charset="0"/>
              </a:rPr>
              <a:t>make</a:t>
            </a:r>
            <a:r>
              <a:rPr lang="en-US" b="1" u="sng">
                <a:solidFill>
                  <a:srgbClr val="FF0000"/>
                </a:solidFill>
                <a:latin typeface="Courier New" charset="0"/>
                <a:cs typeface="Courier New" charset="0"/>
              </a:rPr>
              <a:t>7</a:t>
            </a:r>
            <a:r>
              <a:rPr lang="en-US" b="1">
                <a:solidFill>
                  <a:srgbClr val="FF0000"/>
                </a:solidFill>
                <a:latin typeface="Courier New" charset="0"/>
                <a:cs typeface="Courier New" charset="0"/>
              </a:rPr>
              <a:t>sense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>
                <a:solidFill>
                  <a:srgbClr val="FF0000"/>
                </a:solidFill>
                <a:latin typeface="Arial" charset="0"/>
                <a:cs typeface="Courier New" charset="0"/>
              </a:rPr>
              <a:t>(Every %d gets replaced with a number, which is underlined above to show what happens—in practice, the console isn</a:t>
            </a:r>
            <a:r>
              <a:rPr lang="ja-JP" altLang="en-US">
                <a:solidFill>
                  <a:srgbClr val="FF0000"/>
                </a:solidFill>
                <a:latin typeface="Arial" charset="0"/>
                <a:cs typeface="Courier New" charset="0"/>
              </a:rPr>
              <a:t>’</a:t>
            </a:r>
            <a:r>
              <a:rPr lang="en-US">
                <a:solidFill>
                  <a:srgbClr val="FF0000"/>
                </a:solidFill>
                <a:latin typeface="Arial" charset="0"/>
                <a:cs typeface="Courier New" charset="0"/>
              </a:rPr>
              <a:t>t going to underline your output!)</a:t>
            </a:r>
          </a:p>
          <a:p>
            <a:pPr>
              <a:lnSpc>
                <a:spcPct val="90000"/>
              </a:lnSpc>
            </a:pPr>
            <a:endParaRPr lang="en-US">
              <a:latin typeface="Arial" charset="0"/>
            </a:endParaRPr>
          </a:p>
          <a:p>
            <a:pPr>
              <a:lnSpc>
                <a:spcPct val="90000"/>
              </a:lnSpc>
            </a:pPr>
            <a:endParaRPr lang="en-US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40DE4FA-B801-2143-B747-0472375F90A4}" type="datetime1">
              <a:rPr lang="en-US" smtClean="0">
                <a:latin typeface="Garamond" charset="0"/>
              </a:rPr>
              <a:t>9/13/2019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8DD9288-0D0E-7644-9D15-FE1837161293}" type="slidenum">
              <a:rPr lang="en-US">
                <a:latin typeface="Garamond" charset="0"/>
              </a:rPr>
              <a:pPr eaLnBrk="1" hangingPunct="1"/>
              <a:t>10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41871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86361E0-8C4A-424C-A1D1-5B8180174FCF}" type="slidenum">
              <a:rPr lang="en-US">
                <a:latin typeface="Garamond" charset="0"/>
              </a:rPr>
              <a:pPr eaLnBrk="1" hangingPunct="1"/>
              <a:t>11</a:t>
            </a:fld>
            <a:endParaRPr lang="en-US">
              <a:latin typeface="Garamond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scanf() function</a:t>
            </a:r>
          </a:p>
        </p:txBody>
      </p:sp>
      <p:sp>
        <p:nvSpPr>
          <p:cNvPr id="30724" name="Rectangle 2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Used to get input from user</a:t>
            </a:r>
          </a:p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Returns number of items successfully assigned</a:t>
            </a:r>
          </a:p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First argument is format specifiers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Essentially same as </a:t>
            </a:r>
            <a:r>
              <a:rPr lang="en-US" sz="2400">
                <a:latin typeface="Courier New" charset="0"/>
                <a:cs typeface="Courier New" charset="0"/>
              </a:rPr>
              <a:t>printf()</a:t>
            </a:r>
            <a:r>
              <a:rPr lang="en-US" sz="2400">
                <a:latin typeface="Arial" charset="0"/>
              </a:rPr>
              <a:t> format string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Every format specifier (</a:t>
            </a:r>
            <a:r>
              <a:rPr lang="en-US" sz="2400">
                <a:latin typeface="Courier New" charset="0"/>
                <a:cs typeface="Courier New" charset="0"/>
              </a:rPr>
              <a:t>%d</a:t>
            </a:r>
            <a:r>
              <a:rPr lang="en-US" sz="2400">
                <a:latin typeface="Arial" charset="0"/>
              </a:rPr>
              <a:t>, </a:t>
            </a:r>
            <a:r>
              <a:rPr lang="en-US" sz="2400">
                <a:latin typeface="Courier New" charset="0"/>
                <a:cs typeface="Courier New" charset="0"/>
              </a:rPr>
              <a:t>%lf</a:t>
            </a:r>
            <a:r>
              <a:rPr lang="en-US" sz="2400">
                <a:latin typeface="Arial" charset="0"/>
              </a:rPr>
              <a:t>, etc.) corresponds to an input value to be read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Format string can contain other characters, which will be ignored if they are present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</a:rPr>
              <a:t>If they</a:t>
            </a:r>
            <a:r>
              <a:rPr lang="ja-JP" altLang="en-US" sz="2000">
                <a:latin typeface="Arial" charset="0"/>
              </a:rPr>
              <a:t>’</a:t>
            </a:r>
            <a:r>
              <a:rPr lang="en-US" sz="2000">
                <a:latin typeface="Arial" charset="0"/>
              </a:rPr>
              <a:t>re not, you have a problem …</a:t>
            </a:r>
          </a:p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Remaining arguments are variable </a:t>
            </a:r>
            <a:r>
              <a:rPr lang="en-US" sz="2800">
                <a:solidFill>
                  <a:srgbClr val="0000FF"/>
                </a:solidFill>
                <a:latin typeface="Arial" charset="0"/>
              </a:rPr>
              <a:t>addresses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Use </a:t>
            </a:r>
            <a:r>
              <a:rPr lang="ja-JP" altLang="en-US" sz="2400">
                <a:latin typeface="Arial" charset="0"/>
              </a:rPr>
              <a:t>“</a:t>
            </a:r>
            <a:r>
              <a:rPr lang="en-US" sz="2400">
                <a:latin typeface="Arial" charset="0"/>
              </a:rPr>
              <a:t>address of</a:t>
            </a:r>
            <a:r>
              <a:rPr lang="ja-JP" altLang="en-US" sz="2400">
                <a:latin typeface="Arial" charset="0"/>
              </a:rPr>
              <a:t>”</a:t>
            </a:r>
            <a:r>
              <a:rPr lang="en-US" sz="2400">
                <a:latin typeface="Arial" charset="0"/>
              </a:rPr>
              <a:t> operator: </a:t>
            </a:r>
            <a:r>
              <a:rPr lang="en-US" sz="2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&amp;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For example, given: </a:t>
            </a:r>
            <a:r>
              <a:rPr lang="en-US" sz="2400">
                <a:latin typeface="Courier New" charset="0"/>
                <a:cs typeface="Courier New" charset="0"/>
              </a:rPr>
              <a:t>int a;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400">
                <a:latin typeface="Arial" charset="0"/>
                <a:sym typeface="Wingdings" charset="0"/>
              </a:rPr>
              <a:t>	 The address of </a:t>
            </a:r>
            <a:r>
              <a:rPr lang="en-US" sz="2400">
                <a:latin typeface="Courier New" charset="0"/>
                <a:cs typeface="Courier New" charset="0"/>
                <a:sym typeface="Wingdings" charset="0"/>
              </a:rPr>
              <a:t>a</a:t>
            </a:r>
            <a:r>
              <a:rPr lang="en-US" sz="2400">
                <a:latin typeface="Arial" charset="0"/>
                <a:sym typeface="Wingdings" charset="0"/>
              </a:rPr>
              <a:t> is: </a:t>
            </a:r>
            <a:r>
              <a:rPr lang="en-US" sz="2400" b="1">
                <a:solidFill>
                  <a:srgbClr val="FF0000"/>
                </a:solidFill>
                <a:latin typeface="Courier New" charset="0"/>
                <a:cs typeface="Courier New" charset="0"/>
                <a:sym typeface="Wingdings" charset="0"/>
              </a:rPr>
              <a:t>&amp;a</a:t>
            </a:r>
            <a:endParaRPr lang="en-US" sz="2400" b="1">
              <a:solidFill>
                <a:srgbClr val="FF0000"/>
              </a:solidFill>
              <a:latin typeface="Courier New" charset="0"/>
              <a:cs typeface="Courier New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289EC6D-D8B5-D94B-BBD1-78247E67CA37}" type="datetime1">
              <a:rPr lang="en-US" smtClean="0">
                <a:latin typeface="Garamond" charset="0"/>
              </a:rPr>
              <a:t>9/13/2019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6</a:t>
            </a:r>
          </a:p>
        </p:txBody>
      </p:sp>
    </p:spTree>
    <p:extLst>
      <p:ext uri="{BB962C8B-B14F-4D97-AF65-F5344CB8AC3E}">
        <p14:creationId xmlns:p14="http://schemas.microsoft.com/office/powerpoint/2010/main" val="7193079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Visual Studio users will see an error message when using scanf()</a:t>
            </a:r>
          </a:p>
          <a:p>
            <a:pPr lvl="1"/>
            <a:r>
              <a:rPr lang="en-US">
                <a:latin typeface="Arial" charset="0"/>
              </a:rPr>
              <a:t>Function is technically not secure (not that it matters for our purposes)</a:t>
            </a:r>
          </a:p>
          <a:p>
            <a:pPr lvl="1"/>
            <a:r>
              <a:rPr lang="en-US">
                <a:latin typeface="Arial" charset="0"/>
              </a:rPr>
              <a:t>Suggests use of scanf_s()</a:t>
            </a:r>
          </a:p>
          <a:p>
            <a:pPr lvl="2"/>
            <a:r>
              <a:rPr lang="en-US">
                <a:latin typeface="Arial" charset="0"/>
              </a:rPr>
              <a:t>Windows-specific </a:t>
            </a:r>
            <a:r>
              <a:rPr lang="ja-JP" altLang="en-US">
                <a:latin typeface="Arial" charset="0"/>
              </a:rPr>
              <a:t>“</a:t>
            </a:r>
            <a:r>
              <a:rPr lang="en-US">
                <a:latin typeface="Arial" charset="0"/>
              </a:rPr>
              <a:t>secure</a:t>
            </a:r>
            <a:r>
              <a:rPr lang="ja-JP" altLang="en-US">
                <a:latin typeface="Arial" charset="0"/>
              </a:rPr>
              <a:t>”</a:t>
            </a:r>
            <a:r>
              <a:rPr lang="en-US">
                <a:latin typeface="Arial" charset="0"/>
              </a:rPr>
              <a:t> scan function</a:t>
            </a:r>
          </a:p>
          <a:p>
            <a:r>
              <a:rPr lang="en-US">
                <a:latin typeface="Arial" charset="0"/>
              </a:rPr>
              <a:t>Preferred method of removing warnings:</a:t>
            </a:r>
          </a:p>
          <a:p>
            <a:pPr lvl="1">
              <a:buFont typeface="Wingdings" charset="0"/>
              <a:buNone/>
            </a:pPr>
            <a:r>
              <a:rPr lang="en-US" b="1">
                <a:solidFill>
                  <a:srgbClr val="0000FF"/>
                </a:solidFill>
                <a:latin typeface="Courier New" charset="0"/>
                <a:cs typeface="Courier New" charset="0"/>
              </a:rPr>
              <a:t>#define </a:t>
            </a:r>
            <a:r>
              <a:rPr lang="en-US" b="1">
                <a:latin typeface="Courier New" charset="0"/>
                <a:cs typeface="Courier New" charset="0"/>
              </a:rPr>
              <a:t>_CRT_SECURE_NO_WARNINGS</a:t>
            </a:r>
          </a:p>
          <a:p>
            <a:r>
              <a:rPr lang="en-US">
                <a:latin typeface="Arial" charset="0"/>
              </a:rPr>
              <a:t>That line must come before</a:t>
            </a:r>
          </a:p>
          <a:p>
            <a:pPr lvl="1">
              <a:buFont typeface="Wingdings" charset="0"/>
              <a:buNone/>
            </a:pPr>
            <a:r>
              <a:rPr lang="en-US" b="1">
                <a:solidFill>
                  <a:srgbClr val="0000FF"/>
                </a:solidFill>
                <a:latin typeface="Courier New" charset="0"/>
                <a:cs typeface="Courier New" charset="0"/>
              </a:rPr>
              <a:t>#include </a:t>
            </a:r>
            <a:r>
              <a:rPr lang="en-US" b="1">
                <a:solidFill>
                  <a:srgbClr val="FF0000"/>
                </a:solidFill>
                <a:latin typeface="Courier New" charset="0"/>
                <a:cs typeface="Courier New" charset="0"/>
              </a:rPr>
              <a:t>&lt;stdio.h&gt;</a:t>
            </a:r>
          </a:p>
        </p:txBody>
      </p:sp>
      <p:sp>
        <p:nvSpPr>
          <p:cNvPr id="1843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scanf() and scanf_s()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ECCA54D-61E4-D044-BE8F-EDF93EC8D1BA}" type="datetime1">
              <a:rPr lang="en-US" smtClean="0">
                <a:latin typeface="Garamond" charset="0"/>
              </a:rPr>
              <a:t>9/13/2019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F7FFB39-6A75-984D-96DE-C2375AE4B24D}" type="slidenum">
              <a:rPr lang="en-US">
                <a:latin typeface="Garamond" charset="0"/>
              </a:rPr>
              <a:pPr eaLnBrk="1" hangingPunct="1"/>
              <a:t>12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7895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FF6215A-D46F-614D-9CAF-F9B1479A0DC4}" type="slidenum">
              <a:rPr lang="en-US">
                <a:latin typeface="Garamond" charset="0"/>
              </a:rPr>
              <a:pPr eaLnBrk="1" hangingPunct="1"/>
              <a:t>13</a:t>
            </a:fld>
            <a:endParaRPr lang="en-US">
              <a:latin typeface="Garamond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7724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scanf() function</a:t>
            </a:r>
          </a:p>
        </p:txBody>
      </p:sp>
      <p:sp>
        <p:nvSpPr>
          <p:cNvPr id="19460" name="Text Box 6"/>
          <p:cNvSpPr txBox="1">
            <a:spLocks noChangeArrowheads="1"/>
          </p:cNvSpPr>
          <p:nvPr/>
        </p:nvSpPr>
        <p:spPr bwMode="auto">
          <a:xfrm>
            <a:off x="609600" y="1371600"/>
            <a:ext cx="8305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Documentation info:</a:t>
            </a:r>
          </a:p>
          <a:p>
            <a:pPr>
              <a:spcBef>
                <a:spcPct val="50000"/>
              </a:spcBef>
            </a:pPr>
            <a:r>
              <a:rPr lang="en-US" sz="1800"/>
              <a:t>	</a:t>
            </a:r>
            <a:r>
              <a:rPr lang="en-US" sz="2000">
                <a:solidFill>
                  <a:srgbClr val="FF0000"/>
                </a:solidFill>
                <a:latin typeface="Courier New" charset="0"/>
                <a:cs typeface="Courier New" charset="0"/>
              </a:rPr>
              <a:t>int</a:t>
            </a:r>
            <a:r>
              <a:rPr lang="en-US" sz="2000">
                <a:latin typeface="Courier New" charset="0"/>
              </a:rPr>
              <a:t> scanf(</a:t>
            </a:r>
            <a:r>
              <a:rPr lang="en-US" sz="2000">
                <a:solidFill>
                  <a:srgbClr val="FF0000"/>
                </a:solidFill>
                <a:latin typeface="Courier New" charset="0"/>
              </a:rPr>
              <a:t>const char</a:t>
            </a:r>
            <a:r>
              <a:rPr lang="en-US" sz="2000">
                <a:latin typeface="Courier New" charset="0"/>
              </a:rPr>
              <a:t> *format [,argument] ...)</a:t>
            </a:r>
          </a:p>
        </p:txBody>
      </p:sp>
      <p:sp>
        <p:nvSpPr>
          <p:cNvPr id="19461" name="Text Box 7"/>
          <p:cNvSpPr txBox="1">
            <a:spLocks noChangeArrowheads="1"/>
          </p:cNvSpPr>
          <p:nvPr/>
        </p:nvSpPr>
        <p:spPr bwMode="auto">
          <a:xfrm>
            <a:off x="381000" y="3048000"/>
            <a:ext cx="8153400" cy="137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format - is format specifiers similar to printf() specifiers</a:t>
            </a:r>
          </a:p>
          <a:p>
            <a:pPr>
              <a:spcBef>
                <a:spcPct val="50000"/>
              </a:spcBef>
            </a:pPr>
            <a:r>
              <a:rPr lang="en-US" sz="1800"/>
              <a:t>arguments - are ADDRESSES of where to store what the user enters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F9ED07D-FCBC-F04B-A0AB-6C1C8BE23327}" type="datetime1">
              <a:rPr lang="en-US" smtClean="0">
                <a:latin typeface="Garamond" charset="0"/>
              </a:rPr>
              <a:t>9/13/2019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6</a:t>
            </a:r>
          </a:p>
        </p:txBody>
      </p:sp>
    </p:spTree>
    <p:extLst>
      <p:ext uri="{BB962C8B-B14F-4D97-AF65-F5344CB8AC3E}">
        <p14:creationId xmlns:p14="http://schemas.microsoft.com/office/powerpoint/2010/main" val="17356557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11365C6-BF3E-BA44-90F9-B73517E9B20E}" type="slidenum">
              <a:rPr lang="en-US">
                <a:latin typeface="Garamond" charset="0"/>
              </a:rPr>
              <a:pPr eaLnBrk="1" hangingPunct="1"/>
              <a:t>14</a:t>
            </a:fld>
            <a:endParaRPr lang="en-US">
              <a:latin typeface="Garamond" charset="0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7724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scanf() function</a:t>
            </a: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609600" y="1371600"/>
            <a:ext cx="4572000" cy="344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latin typeface="Courier New" charset="0"/>
              </a:rPr>
              <a:t>int hours;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float rate;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Courier New" charset="0"/>
              </a:rPr>
              <a:t>scanf("%d %f",&amp;hours,&amp;rate);</a:t>
            </a:r>
          </a:p>
          <a:p>
            <a:pPr>
              <a:spcBef>
                <a:spcPct val="50000"/>
              </a:spcBef>
            </a:pPr>
            <a:endParaRPr lang="en-US" sz="2000">
              <a:latin typeface="Courier New" charset="0"/>
            </a:endParaRPr>
          </a:p>
          <a:p>
            <a:pPr>
              <a:spcBef>
                <a:spcPct val="50000"/>
              </a:spcBef>
            </a:pPr>
            <a:endParaRPr lang="en-US" sz="2000">
              <a:latin typeface="Courier New" charset="0"/>
            </a:endParaRPr>
          </a:p>
          <a:p>
            <a:pPr>
              <a:spcBef>
                <a:spcPct val="50000"/>
              </a:spcBef>
            </a:pPr>
            <a:endParaRPr lang="en-US" sz="2000">
              <a:latin typeface="Courier New" charset="0"/>
            </a:endParaRPr>
          </a:p>
          <a:p>
            <a:pPr>
              <a:spcBef>
                <a:spcPct val="50000"/>
              </a:spcBef>
            </a:pPr>
            <a:r>
              <a:rPr lang="en-US" sz="2000">
                <a:latin typeface="Courier New" charset="0"/>
              </a:rPr>
              <a:t>If user types: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Courier New" charset="0"/>
              </a:rPr>
              <a:t>34 5.7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6172200" y="3048000"/>
            <a:ext cx="1143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7315200" y="30480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/>
              <a:t>1284</a:t>
            </a: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5029200" y="30480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r"/>
            <a:r>
              <a:rPr lang="en-US"/>
              <a:t>hours</a:t>
            </a: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6172200" y="3581400"/>
            <a:ext cx="1143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7315200" y="35814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/>
              <a:t>1288</a:t>
            </a:r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5029200" y="35814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r"/>
            <a:r>
              <a:rPr lang="en-US"/>
              <a:t>rate</a:t>
            </a:r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6172200" y="4876800"/>
            <a:ext cx="1143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34</a:t>
            </a:r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7315200" y="48768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/>
              <a:t>1284</a:t>
            </a:r>
          </a:p>
        </p:txBody>
      </p:sp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5029200" y="48768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r"/>
            <a:r>
              <a:rPr lang="en-US"/>
              <a:t>hours</a:t>
            </a:r>
          </a:p>
        </p:txBody>
      </p:sp>
      <p:sp>
        <p:nvSpPr>
          <p:cNvPr id="20494" name="Rectangle 14"/>
          <p:cNvSpPr>
            <a:spLocks noChangeArrowheads="1"/>
          </p:cNvSpPr>
          <p:nvPr/>
        </p:nvSpPr>
        <p:spPr bwMode="auto">
          <a:xfrm>
            <a:off x="6172200" y="5410200"/>
            <a:ext cx="1143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5.7</a:t>
            </a:r>
          </a:p>
        </p:txBody>
      </p:sp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7315200" y="54102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/>
              <a:t>1288</a:t>
            </a:r>
          </a:p>
        </p:txBody>
      </p:sp>
      <p:sp>
        <p:nvSpPr>
          <p:cNvPr id="20496" name="Rectangle 16"/>
          <p:cNvSpPr>
            <a:spLocks noChangeArrowheads="1"/>
          </p:cNvSpPr>
          <p:nvPr/>
        </p:nvSpPr>
        <p:spPr bwMode="auto">
          <a:xfrm>
            <a:off x="5029200" y="54102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r"/>
            <a:r>
              <a:rPr lang="en-US"/>
              <a:t>rate</a:t>
            </a:r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 flipH="1" flipV="1">
            <a:off x="2057400" y="25146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8" name="Line 18"/>
          <p:cNvSpPr>
            <a:spLocks noChangeShapeType="1"/>
          </p:cNvSpPr>
          <p:nvPr/>
        </p:nvSpPr>
        <p:spPr bwMode="auto">
          <a:xfrm flipV="1">
            <a:off x="2590800" y="25146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9" name="Line 19"/>
          <p:cNvSpPr>
            <a:spLocks noChangeShapeType="1"/>
          </p:cNvSpPr>
          <p:nvPr/>
        </p:nvSpPr>
        <p:spPr bwMode="auto">
          <a:xfrm flipH="1" flipV="1">
            <a:off x="2514600" y="2438400"/>
            <a:ext cx="1143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0" name="Line 20"/>
          <p:cNvSpPr>
            <a:spLocks noChangeShapeType="1"/>
          </p:cNvSpPr>
          <p:nvPr/>
        </p:nvSpPr>
        <p:spPr bwMode="auto">
          <a:xfrm flipV="1">
            <a:off x="3657600" y="24384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1752600" y="4495800"/>
            <a:ext cx="3733800" cy="8382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BC207FA-104A-604C-93F3-CEC5AB81EFD5}" type="datetime1">
              <a:rPr lang="en-US" smtClean="0">
                <a:latin typeface="Garamond" charset="0"/>
              </a:rPr>
              <a:t>9/13/2019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6</a:t>
            </a:r>
          </a:p>
        </p:txBody>
      </p:sp>
    </p:spTree>
    <p:extLst>
      <p:ext uri="{BB962C8B-B14F-4D97-AF65-F5344CB8AC3E}">
        <p14:creationId xmlns:p14="http://schemas.microsoft.com/office/powerpoint/2010/main" val="5993668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scanf() format strings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600">
                <a:latin typeface="Courier New" charset="0"/>
                <a:cs typeface="Courier New" charset="0"/>
              </a:rPr>
              <a:t>scanf()</a:t>
            </a:r>
            <a:r>
              <a:rPr lang="en-US" sz="2600">
                <a:latin typeface="Arial" charset="0"/>
              </a:rPr>
              <a:t> will skip space characters for all types but </a:t>
            </a:r>
            <a:r>
              <a:rPr lang="en-US" sz="2600">
                <a:latin typeface="Courier New" charset="0"/>
                <a:cs typeface="Courier New" charset="0"/>
              </a:rPr>
              <a:t>%c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</a:rPr>
              <a:t>Read input until it finds something that</a:t>
            </a:r>
            <a:r>
              <a:rPr lang="ja-JP" altLang="en-US" sz="2200">
                <a:latin typeface="Arial" charset="0"/>
              </a:rPr>
              <a:t>’</a:t>
            </a:r>
            <a:r>
              <a:rPr lang="en-US" sz="2200">
                <a:latin typeface="Arial" charset="0"/>
              </a:rPr>
              <a:t>s not a space, then see if it matches the desired type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</a:rPr>
              <a:t>If type matches, value will be stored in specified variable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</a:rPr>
              <a:t>If type doesn</a:t>
            </a:r>
            <a:r>
              <a:rPr lang="ja-JP" altLang="en-US" sz="1900">
                <a:latin typeface="Arial" charset="0"/>
              </a:rPr>
              <a:t>’</a:t>
            </a:r>
            <a:r>
              <a:rPr lang="en-US" sz="1900">
                <a:latin typeface="Arial" charset="0"/>
              </a:rPr>
              <a:t>t match, nothing stored; function stops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</a:rPr>
              <a:t>Space in string only matters if using </a:t>
            </a:r>
            <a:r>
              <a:rPr lang="en-US" sz="2200">
                <a:latin typeface="Courier New" charset="0"/>
                <a:cs typeface="Courier New" charset="0"/>
              </a:rPr>
              <a:t>%c</a:t>
            </a:r>
          </a:p>
          <a:p>
            <a:pPr>
              <a:lnSpc>
                <a:spcPct val="80000"/>
              </a:lnSpc>
            </a:pPr>
            <a:r>
              <a:rPr lang="en-US" sz="2600">
                <a:latin typeface="Courier New" charset="0"/>
                <a:cs typeface="Courier New" charset="0"/>
              </a:rPr>
              <a:t>%c</a:t>
            </a:r>
            <a:r>
              <a:rPr lang="en-US" sz="2600">
                <a:latin typeface="Arial" charset="0"/>
              </a:rPr>
              <a:t> will read </a:t>
            </a:r>
            <a:r>
              <a:rPr lang="en-US" sz="2600" u="sng">
                <a:latin typeface="Arial" charset="0"/>
              </a:rPr>
              <a:t>any</a:t>
            </a:r>
            <a:r>
              <a:rPr lang="en-US" sz="2600">
                <a:latin typeface="Arial" charset="0"/>
              </a:rPr>
              <a:t> character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</a:rPr>
              <a:t>Includes spaces, newlines, etc.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</a:rPr>
              <a:t>Example: given </a:t>
            </a:r>
            <a:r>
              <a:rPr lang="en-US" sz="2200">
                <a:latin typeface="Courier New" charset="0"/>
                <a:cs typeface="Courier New" charset="0"/>
              </a:rPr>
              <a:t>scanf("%d%c", &amp;i, &amp;c);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</a:rPr>
              <a:t>Input: 	</a:t>
            </a:r>
            <a:r>
              <a:rPr lang="en-US" sz="1900">
                <a:latin typeface="Courier New" charset="0"/>
                <a:cs typeface="Courier New" charset="0"/>
              </a:rPr>
              <a:t>3a</a:t>
            </a:r>
            <a:r>
              <a:rPr lang="en-US" sz="1900">
                <a:latin typeface="Arial" charset="0"/>
              </a:rPr>
              <a:t> 	</a:t>
            </a:r>
            <a:r>
              <a:rPr lang="en-US" sz="1900">
                <a:latin typeface="Arial" charset="0"/>
                <a:sym typeface="Wingdings" charset="0"/>
              </a:rPr>
              <a:t> </a:t>
            </a:r>
            <a:r>
              <a:rPr lang="en-US" sz="1900">
                <a:latin typeface="Courier New" charset="0"/>
                <a:cs typeface="Courier New" charset="0"/>
                <a:sym typeface="Wingdings" charset="0"/>
              </a:rPr>
              <a:t>i = 3, c = 'a'</a:t>
            </a:r>
            <a:endParaRPr lang="en-US" sz="1900">
              <a:latin typeface="Courier New" charset="0"/>
              <a:cs typeface="Courier New" charset="0"/>
            </a:endParaRP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</a:rPr>
              <a:t>Input: 	</a:t>
            </a:r>
            <a:r>
              <a:rPr lang="en-US" sz="1900">
                <a:latin typeface="Courier New" charset="0"/>
                <a:cs typeface="Courier New" charset="0"/>
              </a:rPr>
              <a:t>3 a</a:t>
            </a:r>
            <a:r>
              <a:rPr lang="en-US" sz="1900">
                <a:latin typeface="Arial" charset="0"/>
              </a:rPr>
              <a:t> 	</a:t>
            </a:r>
            <a:r>
              <a:rPr lang="en-US" sz="1900">
                <a:latin typeface="Arial" charset="0"/>
                <a:sym typeface="Wingdings" charset="0"/>
              </a:rPr>
              <a:t> </a:t>
            </a:r>
            <a:r>
              <a:rPr lang="en-US" sz="1900">
                <a:latin typeface="Courier New" charset="0"/>
                <a:cs typeface="Courier New" charset="0"/>
                <a:sym typeface="Wingdings" charset="0"/>
              </a:rPr>
              <a:t>i = 3, c = ' '</a:t>
            </a:r>
            <a:endParaRPr lang="en-US" sz="1900">
              <a:latin typeface="Courier New" charset="0"/>
              <a:cs typeface="Courier New" charset="0"/>
            </a:endParaRP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</a:rPr>
              <a:t>Input:  	</a:t>
            </a:r>
            <a:r>
              <a:rPr lang="en-US" sz="1900">
                <a:latin typeface="Courier New" charset="0"/>
                <a:cs typeface="Courier New" charset="0"/>
              </a:rPr>
              <a:t>3</a:t>
            </a:r>
          </a:p>
          <a:p>
            <a:pPr lvl="2">
              <a:lnSpc>
                <a:spcPct val="80000"/>
              </a:lnSpc>
              <a:buFont typeface="Wingdings" charset="0"/>
              <a:buNone/>
            </a:pPr>
            <a:r>
              <a:rPr lang="en-US" sz="1900">
                <a:latin typeface="Courier New" charset="0"/>
                <a:cs typeface="Courier New" charset="0"/>
              </a:rPr>
              <a:t>	      	a</a:t>
            </a:r>
            <a:r>
              <a:rPr lang="en-US" sz="1900">
                <a:latin typeface="Arial" charset="0"/>
              </a:rPr>
              <a:t> 	</a:t>
            </a:r>
            <a:r>
              <a:rPr lang="en-US" sz="1900">
                <a:latin typeface="Arial" charset="0"/>
                <a:sym typeface="Wingdings" charset="0"/>
              </a:rPr>
              <a:t> </a:t>
            </a:r>
            <a:r>
              <a:rPr lang="en-US" sz="1900">
                <a:latin typeface="Courier New" charset="0"/>
                <a:cs typeface="Courier New" charset="0"/>
                <a:sym typeface="Wingdings" charset="0"/>
              </a:rPr>
              <a:t>i = 3, c = '\n' </a:t>
            </a:r>
            <a:r>
              <a:rPr lang="en-US" sz="1900">
                <a:latin typeface="Arial" charset="0"/>
                <a:cs typeface="Courier New" charset="0"/>
                <a:sym typeface="Wingdings" charset="0"/>
              </a:rPr>
              <a:t>(assuming newline 						 directly after 3)</a:t>
            </a:r>
            <a:endParaRPr lang="en-US" sz="1900">
              <a:latin typeface="Arial" charset="0"/>
            </a:endParaRPr>
          </a:p>
          <a:p>
            <a:pPr lvl="1">
              <a:lnSpc>
                <a:spcPct val="80000"/>
              </a:lnSpc>
            </a:pPr>
            <a:endParaRPr lang="en-US" sz="2200">
              <a:latin typeface="Courier New" charset="0"/>
              <a:cs typeface="Courier New" charset="0"/>
              <a:sym typeface="Wingdings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A72D0FB-AB83-3B4D-A233-4520256E3B25}" type="datetime1">
              <a:rPr lang="en-US" smtClean="0">
                <a:latin typeface="Garamond" charset="0"/>
              </a:rPr>
              <a:t>9/13/2019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61CE7B6-4980-4F4B-9C95-904F246E2D71}" type="slidenum">
              <a:rPr lang="en-US">
                <a:latin typeface="Garamond" charset="0"/>
              </a:rPr>
              <a:pPr eaLnBrk="1" hangingPunct="1"/>
              <a:t>15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08146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scanf() return value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scanf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()</a:t>
            </a:r>
            <a:r>
              <a:rPr lang="en-US" dirty="0">
                <a:ea typeface="+mn-ea"/>
              </a:rPr>
              <a:t> returns # of successfully read items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Ex.: given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("%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d%d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", &amp;x, &amp;y);</a:t>
            </a:r>
            <a:endParaRPr lang="en-US" dirty="0"/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/>
              <a:t>Input: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3 7</a:t>
            </a:r>
            <a:r>
              <a:rPr lang="en-US" dirty="0"/>
              <a:t> 	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x = 3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y = 7</a:t>
            </a:r>
            <a:r>
              <a:rPr lang="en-US" dirty="0">
                <a:sym typeface="Wingdings" pitchFamily="2" charset="2"/>
              </a:rPr>
              <a:t>, return value = 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2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/>
              <a:t>Input: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3 7.2</a:t>
            </a:r>
            <a:r>
              <a:rPr lang="en-US" dirty="0"/>
              <a:t> 	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x = 3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y = 7</a:t>
            </a:r>
            <a:r>
              <a:rPr lang="en-US" dirty="0">
                <a:sym typeface="Wingdings" pitchFamily="2" charset="2"/>
              </a:rPr>
              <a:t>, return value = 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2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/>
              <a:t>Input: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3 .3</a:t>
            </a:r>
            <a:r>
              <a:rPr lang="en-US" dirty="0"/>
              <a:t> 	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x = 3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y = ?</a:t>
            </a:r>
            <a:r>
              <a:rPr lang="en-US" dirty="0">
                <a:sym typeface="Wingdings" pitchFamily="2" charset="2"/>
              </a:rPr>
              <a:t>, return value = 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1</a:t>
            </a:r>
          </a:p>
          <a:p>
            <a:pPr lvl="3">
              <a:buFont typeface="Wingdings" pitchFamily="2" charset="2"/>
              <a:buChar char="q"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y </a:t>
            </a:r>
            <a:r>
              <a:rPr lang="en-US" dirty="0">
                <a:cs typeface="Courier New" pitchFamily="49" charset="0"/>
                <a:sym typeface="Wingdings" pitchFamily="2" charset="2"/>
              </a:rPr>
              <a:t>is unchanged</a:t>
            </a:r>
            <a:endParaRPr lang="en-US" dirty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/>
              <a:t>Input: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x1 7</a:t>
            </a:r>
            <a:r>
              <a:rPr lang="en-US" dirty="0"/>
              <a:t> 	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x = ?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y = ?</a:t>
            </a:r>
            <a:r>
              <a:rPr lang="en-US" dirty="0">
                <a:sym typeface="Wingdings" pitchFamily="2" charset="2"/>
              </a:rPr>
              <a:t>, return value = 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0</a:t>
            </a:r>
          </a:p>
          <a:p>
            <a:pPr lvl="3">
              <a:buFont typeface="Wingdings" pitchFamily="2" charset="2"/>
              <a:buChar char="q"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x, y</a:t>
            </a:r>
            <a:r>
              <a:rPr lang="en-US" dirty="0">
                <a:cs typeface="Courier New" pitchFamily="49" charset="0"/>
                <a:sym typeface="Wingdings" pitchFamily="2" charset="2"/>
              </a:rPr>
              <a:t> both unchanged</a:t>
            </a:r>
            <a:endParaRPr lang="en-US" dirty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Courier New" pitchFamily="49" charset="0"/>
                <a:sym typeface="Wingdings" pitchFamily="2" charset="2"/>
              </a:rPr>
              <a:t>Can assign return value to variable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cs typeface="Courier New" pitchFamily="49" charset="0"/>
                <a:sym typeface="Wingdings" pitchFamily="2" charset="2"/>
              </a:rPr>
              <a:t>Example: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int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numRead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;		// # input values read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numRead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scanf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("%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d%d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", &amp;x, &amp;y);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00F60F2-1117-E64E-9E92-DB1F2A476804}" type="datetime1">
              <a:rPr lang="en-US" smtClean="0">
                <a:latin typeface="Garamond" charset="0"/>
              </a:rPr>
              <a:t>9/13/2019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FB652EF-08D0-E345-8E46-D893845E412F}" type="slidenum">
              <a:rPr lang="en-US">
                <a:latin typeface="Garamond" charset="0"/>
              </a:rPr>
              <a:pPr eaLnBrk="1" hangingPunct="1"/>
              <a:t>16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42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Variables: </a:t>
            </a:r>
            <a:r>
              <a:rPr lang="en-US">
                <a:latin typeface="Courier New" charset="0"/>
                <a:cs typeface="Courier New" charset="0"/>
              </a:rPr>
              <a:t>int i; double d; char c;</a:t>
            </a:r>
          </a:p>
          <a:p>
            <a:r>
              <a:rPr lang="en-US">
                <a:latin typeface="Arial" charset="0"/>
                <a:cs typeface="Courier New" charset="0"/>
              </a:rPr>
              <a:t>What values are read for each of the following inputs and </a:t>
            </a:r>
            <a:r>
              <a:rPr lang="en-US">
                <a:latin typeface="Courier New" charset="0"/>
                <a:cs typeface="Courier New" charset="0"/>
              </a:rPr>
              <a:t>scanf()</a:t>
            </a:r>
            <a:r>
              <a:rPr lang="en-US">
                <a:latin typeface="Arial" charset="0"/>
                <a:cs typeface="Courier New" charset="0"/>
              </a:rPr>
              <a:t> calls? Assume the input is as follows: </a:t>
            </a:r>
            <a:r>
              <a:rPr lang="en-US">
                <a:latin typeface="Courier New" charset="0"/>
                <a:cs typeface="Courier New" charset="0"/>
              </a:rPr>
              <a:t>34 5.7</a:t>
            </a:r>
          </a:p>
          <a:p>
            <a:pPr lvl="1"/>
            <a:r>
              <a:rPr lang="en-US">
                <a:latin typeface="Courier New" charset="0"/>
                <a:cs typeface="Courier New" charset="0"/>
              </a:rPr>
              <a:t>scanf("%d%lf", &amp;i, &amp;d) </a:t>
            </a:r>
            <a:endParaRPr lang="en-US">
              <a:latin typeface="Courier New" charset="0"/>
              <a:cs typeface="Courier New" charset="0"/>
              <a:sym typeface="Wingdings" charset="0"/>
            </a:endParaRPr>
          </a:p>
          <a:p>
            <a:pPr lvl="1"/>
            <a:r>
              <a:rPr lang="en-US">
                <a:latin typeface="Courier New" charset="0"/>
                <a:cs typeface="Courier New" charset="0"/>
                <a:sym typeface="Wingdings" charset="0"/>
              </a:rPr>
              <a:t>scanf(</a:t>
            </a:r>
            <a:r>
              <a:rPr lang="en-US">
                <a:latin typeface="Courier New" charset="0"/>
                <a:cs typeface="Courier New" charset="0"/>
              </a:rPr>
              <a:t>"</a:t>
            </a:r>
            <a:r>
              <a:rPr lang="en-US">
                <a:latin typeface="Courier New" charset="0"/>
                <a:cs typeface="Courier New" charset="0"/>
                <a:sym typeface="Wingdings" charset="0"/>
              </a:rPr>
              <a:t>%d       %lf</a:t>
            </a:r>
            <a:r>
              <a:rPr lang="en-US">
                <a:latin typeface="Courier New" charset="0"/>
                <a:cs typeface="Courier New" charset="0"/>
              </a:rPr>
              <a:t>"</a:t>
            </a:r>
            <a:r>
              <a:rPr lang="en-US">
                <a:latin typeface="Courier New" charset="0"/>
                <a:cs typeface="Courier New" charset="0"/>
                <a:sym typeface="Wingdings" charset="0"/>
              </a:rPr>
              <a:t>, &amp;i, &amp;d) </a:t>
            </a:r>
          </a:p>
          <a:p>
            <a:pPr lvl="1"/>
            <a:r>
              <a:rPr lang="en-US">
                <a:latin typeface="Courier New" charset="0"/>
                <a:cs typeface="Courier New" charset="0"/>
                <a:sym typeface="Wingdings" charset="0"/>
              </a:rPr>
              <a:t>scanf(</a:t>
            </a:r>
            <a:r>
              <a:rPr lang="en-US">
                <a:latin typeface="Courier New" charset="0"/>
                <a:cs typeface="Courier New" charset="0"/>
              </a:rPr>
              <a:t>"</a:t>
            </a:r>
            <a:r>
              <a:rPr lang="en-US">
                <a:latin typeface="Courier New" charset="0"/>
                <a:cs typeface="Courier New" charset="0"/>
                <a:sym typeface="Wingdings" charset="0"/>
              </a:rPr>
              <a:t>%lf%d</a:t>
            </a:r>
            <a:r>
              <a:rPr lang="en-US">
                <a:latin typeface="Courier New" charset="0"/>
                <a:cs typeface="Courier New" charset="0"/>
              </a:rPr>
              <a:t>"</a:t>
            </a:r>
            <a:r>
              <a:rPr lang="en-US">
                <a:latin typeface="Courier New" charset="0"/>
                <a:cs typeface="Courier New" charset="0"/>
                <a:sym typeface="Wingdings" charset="0"/>
              </a:rPr>
              <a:t>, &amp;d, &amp;i) </a:t>
            </a:r>
          </a:p>
          <a:p>
            <a:pPr lvl="1"/>
            <a:r>
              <a:rPr lang="en-US">
                <a:latin typeface="Courier New" charset="0"/>
                <a:cs typeface="Courier New" charset="0"/>
                <a:sym typeface="Wingdings" charset="0"/>
              </a:rPr>
              <a:t>scanf(</a:t>
            </a:r>
            <a:r>
              <a:rPr lang="en-US">
                <a:latin typeface="Courier New" charset="0"/>
                <a:cs typeface="Courier New" charset="0"/>
              </a:rPr>
              <a:t>"</a:t>
            </a:r>
            <a:r>
              <a:rPr lang="en-US">
                <a:latin typeface="Courier New" charset="0"/>
                <a:cs typeface="Courier New" charset="0"/>
                <a:sym typeface="Wingdings" charset="0"/>
              </a:rPr>
              <a:t>%d%c</a:t>
            </a:r>
            <a:r>
              <a:rPr lang="en-US">
                <a:latin typeface="Courier New" charset="0"/>
                <a:cs typeface="Courier New" charset="0"/>
              </a:rPr>
              <a:t>"</a:t>
            </a:r>
            <a:r>
              <a:rPr lang="en-US">
                <a:latin typeface="Courier New" charset="0"/>
                <a:cs typeface="Courier New" charset="0"/>
                <a:sym typeface="Wingdings" charset="0"/>
              </a:rPr>
              <a:t>, &amp;i, &amp;c) </a:t>
            </a:r>
          </a:p>
          <a:p>
            <a:pPr lvl="1"/>
            <a:r>
              <a:rPr lang="en-US">
                <a:latin typeface="Courier New" charset="0"/>
                <a:cs typeface="Courier New" charset="0"/>
                <a:sym typeface="Wingdings" charset="0"/>
              </a:rPr>
              <a:t>scanf(</a:t>
            </a:r>
            <a:r>
              <a:rPr lang="en-US">
                <a:latin typeface="Courier New" charset="0"/>
                <a:cs typeface="Courier New" charset="0"/>
              </a:rPr>
              <a:t>"</a:t>
            </a:r>
            <a:r>
              <a:rPr lang="en-US">
                <a:latin typeface="Courier New" charset="0"/>
                <a:cs typeface="Courier New" charset="0"/>
                <a:sym typeface="Wingdings" charset="0"/>
              </a:rPr>
              <a:t>%d %c</a:t>
            </a:r>
            <a:r>
              <a:rPr lang="en-US">
                <a:latin typeface="Courier New" charset="0"/>
                <a:cs typeface="Courier New" charset="0"/>
              </a:rPr>
              <a:t>"</a:t>
            </a:r>
            <a:r>
              <a:rPr lang="en-US">
                <a:latin typeface="Courier New" charset="0"/>
                <a:cs typeface="Courier New" charset="0"/>
                <a:sym typeface="Wingdings" charset="0"/>
              </a:rPr>
              <a:t>, &amp;i, &amp;c) </a:t>
            </a:r>
          </a:p>
          <a:p>
            <a:endParaRPr lang="en-US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D9C26BA-0C2F-AD4B-AC54-E290AA2F29CD}" type="datetime1">
              <a:rPr lang="en-US" smtClean="0">
                <a:latin typeface="Garamond" charset="0"/>
              </a:rPr>
              <a:t>9/13/2019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46B9F9C-7574-FA49-B108-D7EC89A93585}" type="slidenum">
              <a:rPr lang="en-US">
                <a:latin typeface="Garamond" charset="0"/>
              </a:rPr>
              <a:pPr eaLnBrk="1" hangingPunct="1"/>
              <a:t>17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82194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Courier New" pitchFamily="49" charset="0"/>
              </a:rPr>
              <a:t>What values are read for each of the following inputs and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scanf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()</a:t>
            </a:r>
            <a:r>
              <a:rPr lang="en-US" dirty="0">
                <a:ea typeface="+mn-ea"/>
                <a:cs typeface="Courier New" pitchFamily="49" charset="0"/>
              </a:rPr>
              <a:t> calls?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("%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d%lf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", &amp;i, &amp;d) 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	 i = 34, d = 5.7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Wingdings" pitchFamily="2" charset="2"/>
              </a:rPr>
              <a:t>scanf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(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%d       %lf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, &amp;i, &amp;d) 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	 i = 34, d = 5.7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Wingdings" pitchFamily="2" charset="2"/>
              </a:rPr>
              <a:t>scanf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(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%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Wingdings" pitchFamily="2" charset="2"/>
              </a:rPr>
              <a:t>lf%d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, &amp;d, &amp;i) 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	 d = 34, i = 5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Wingdings" pitchFamily="2" charset="2"/>
              </a:rPr>
              <a:t>scanf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(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%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Wingdings" pitchFamily="2" charset="2"/>
              </a:rPr>
              <a:t>d%c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, &amp;i, &amp;c) 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	 i = 34, c = ' ' </a:t>
            </a:r>
            <a:r>
              <a:rPr lang="en-US" dirty="0">
                <a:cs typeface="Courier New" pitchFamily="49" charset="0"/>
                <a:sym typeface="Wingdings" pitchFamily="2" charset="2"/>
              </a:rPr>
              <a:t>(space)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Wingdings" pitchFamily="2" charset="2"/>
              </a:rPr>
              <a:t>scanf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(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%d %c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, &amp;i, &amp;c) 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	 i = 34, c </a:t>
            </a:r>
            <a:r>
              <a:rPr lang="en-US">
                <a:latin typeface="Courier New" pitchFamily="49" charset="0"/>
                <a:cs typeface="Courier New" pitchFamily="49" charset="0"/>
                <a:sym typeface="Wingdings" pitchFamily="2" charset="2"/>
              </a:rPr>
              <a:t>= '5'</a:t>
            </a:r>
            <a:endParaRPr lang="en-US" dirty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3AABBDC-3C93-6E40-8866-72400D135E11}" type="datetime1">
              <a:rPr lang="en-US" smtClean="0">
                <a:latin typeface="Garamond" charset="0"/>
              </a:rPr>
              <a:t>9/13/2019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CD00587-BB77-8947-8103-D303F3F2C73B}" type="slidenum">
              <a:rPr lang="en-US">
                <a:latin typeface="Garamond" charset="0"/>
              </a:rPr>
              <a:pPr eaLnBrk="1" hangingPunct="1"/>
              <a:t>18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5651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B1BB622-E451-8543-A39A-E1CC475B1F10}" type="slidenum">
              <a:rPr lang="en-US">
                <a:latin typeface="Garamond" charset="0"/>
              </a:rPr>
              <a:pPr eaLnBrk="1" hangingPunct="1"/>
              <a:t>19</a:t>
            </a:fld>
            <a:endParaRPr lang="en-US">
              <a:latin typeface="Garamond" charset="0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7724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Using scanf() and printf() together</a:t>
            </a:r>
          </a:p>
        </p:txBody>
      </p:sp>
      <p:sp>
        <p:nvSpPr>
          <p:cNvPr id="25604" name="Text Box 3"/>
          <p:cNvSpPr txBox="1">
            <a:spLocks noChangeArrowheads="1"/>
          </p:cNvSpPr>
          <p:nvPr/>
        </p:nvSpPr>
        <p:spPr bwMode="auto">
          <a:xfrm>
            <a:off x="609600" y="1371600"/>
            <a:ext cx="7162800" cy="420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dirty="0">
                <a:latin typeface="Courier New" charset="0"/>
              </a:rPr>
              <a:t>#include &lt;</a:t>
            </a:r>
            <a:r>
              <a:rPr lang="en-US" sz="2000" dirty="0" err="1">
                <a:latin typeface="Courier New" charset="0"/>
              </a:rPr>
              <a:t>stdio.h</a:t>
            </a:r>
            <a:r>
              <a:rPr lang="en-US" sz="2000" dirty="0">
                <a:latin typeface="Courier New" charset="0"/>
              </a:rPr>
              <a:t>&gt;</a:t>
            </a:r>
          </a:p>
          <a:p>
            <a:pPr>
              <a:spcBef>
                <a:spcPct val="50000"/>
              </a:spcBef>
            </a:pPr>
            <a:r>
              <a:rPr lang="en-US" sz="2000" dirty="0" err="1">
                <a:latin typeface="Courier New" charset="0"/>
              </a:rPr>
              <a:t>int</a:t>
            </a:r>
            <a:r>
              <a:rPr lang="en-US" sz="2000" dirty="0">
                <a:latin typeface="Courier New" charset="0"/>
              </a:rPr>
              <a:t> main()</a:t>
            </a:r>
            <a:br>
              <a:rPr lang="en-US" sz="2000" dirty="0">
                <a:latin typeface="Courier New" charset="0"/>
              </a:rPr>
            </a:br>
            <a:r>
              <a:rPr lang="en-US" sz="2000" dirty="0">
                <a:latin typeface="Courier New" charset="0"/>
              </a:rPr>
              <a:t>{</a:t>
            </a:r>
            <a:br>
              <a:rPr lang="en-US" sz="2000" dirty="0">
                <a:latin typeface="Courier New" charset="0"/>
              </a:rPr>
            </a:br>
            <a:r>
              <a:rPr lang="en-US" sz="2000" dirty="0">
                <a:latin typeface="Courier New" charset="0"/>
              </a:rPr>
              <a:t>    </a:t>
            </a:r>
            <a:r>
              <a:rPr lang="en-US" sz="2000" dirty="0" err="1">
                <a:latin typeface="Courier New" charset="0"/>
              </a:rPr>
              <a:t>int</a:t>
            </a:r>
            <a:r>
              <a:rPr lang="en-US" sz="2000" dirty="0">
                <a:latin typeface="Courier New" charset="0"/>
              </a:rPr>
              <a:t> hours;</a:t>
            </a:r>
            <a:br>
              <a:rPr lang="en-US" sz="2000" dirty="0">
                <a:latin typeface="Courier New" charset="0"/>
              </a:rPr>
            </a:br>
            <a:r>
              <a:rPr lang="en-US" sz="2000" dirty="0">
                <a:latin typeface="Courier New" charset="0"/>
              </a:rPr>
              <a:t>    float rate;</a:t>
            </a:r>
            <a:br>
              <a:rPr lang="en-US" sz="2000" dirty="0">
                <a:latin typeface="Courier New" charset="0"/>
              </a:rPr>
            </a:br>
            <a:r>
              <a:rPr lang="en-US" sz="2000" dirty="0">
                <a:latin typeface="Courier New" charset="0"/>
              </a:rPr>
              <a:t>    float </a:t>
            </a:r>
            <a:r>
              <a:rPr lang="en-US" sz="2000" dirty="0" err="1">
                <a:latin typeface="Courier New" charset="0"/>
              </a:rPr>
              <a:t>grosspay</a:t>
            </a:r>
            <a:r>
              <a:rPr lang="en-US" sz="2000" dirty="0">
                <a:latin typeface="Courier New" charset="0"/>
              </a:rPr>
              <a:t>;</a:t>
            </a:r>
            <a:br>
              <a:rPr lang="en-US" sz="2000" dirty="0">
                <a:latin typeface="Courier New" charset="0"/>
              </a:rPr>
            </a:br>
            <a:r>
              <a:rPr lang="en-US" sz="2000" dirty="0">
                <a:latin typeface="Courier New" charset="0"/>
              </a:rPr>
              <a:t>    </a:t>
            </a:r>
            <a:r>
              <a:rPr lang="en-US" sz="2000" dirty="0" err="1">
                <a:latin typeface="Courier New" charset="0"/>
              </a:rPr>
              <a:t>printf</a:t>
            </a:r>
            <a:r>
              <a:rPr lang="en-US" sz="2000" dirty="0">
                <a:latin typeface="Courier New" charset="0"/>
              </a:rPr>
              <a:t>("Enter hours: ");</a:t>
            </a:r>
            <a:br>
              <a:rPr lang="en-US" sz="2000" dirty="0">
                <a:latin typeface="Courier New" charset="0"/>
              </a:rPr>
            </a:br>
            <a:r>
              <a:rPr lang="en-US" sz="2000" dirty="0">
                <a:latin typeface="Courier New" charset="0"/>
              </a:rPr>
              <a:t>    </a:t>
            </a:r>
            <a:r>
              <a:rPr lang="en-US" sz="2000" dirty="0" err="1">
                <a:latin typeface="Courier New" charset="0"/>
              </a:rPr>
              <a:t>scanf</a:t>
            </a:r>
            <a:r>
              <a:rPr lang="en-US" sz="2000" dirty="0">
                <a:latin typeface="Courier New" charset="0"/>
              </a:rPr>
              <a:t>("%</a:t>
            </a:r>
            <a:r>
              <a:rPr lang="en-US" sz="2000" dirty="0" err="1">
                <a:latin typeface="Courier New" charset="0"/>
              </a:rPr>
              <a:t>d",&amp;hours</a:t>
            </a:r>
            <a:r>
              <a:rPr lang="en-US" sz="2000" dirty="0">
                <a:latin typeface="Courier New" charset="0"/>
              </a:rPr>
              <a:t>);</a:t>
            </a:r>
            <a:br>
              <a:rPr lang="en-US" sz="2000" dirty="0">
                <a:latin typeface="Courier New" charset="0"/>
              </a:rPr>
            </a:br>
            <a:r>
              <a:rPr lang="en-US" sz="2000" dirty="0">
                <a:latin typeface="Courier New" charset="0"/>
              </a:rPr>
              <a:t>    </a:t>
            </a:r>
            <a:r>
              <a:rPr lang="en-US" sz="2000" dirty="0" err="1">
                <a:latin typeface="Courier New" charset="0"/>
              </a:rPr>
              <a:t>printf</a:t>
            </a:r>
            <a:r>
              <a:rPr lang="en-US" sz="2000" dirty="0">
                <a:latin typeface="Courier New" charset="0"/>
              </a:rPr>
              <a:t>("Enter pay rate: ");</a:t>
            </a:r>
            <a:br>
              <a:rPr lang="en-US" sz="2000" dirty="0">
                <a:latin typeface="Courier New" charset="0"/>
              </a:rPr>
            </a:br>
            <a:r>
              <a:rPr lang="en-US" sz="2000" dirty="0">
                <a:latin typeface="Courier New" charset="0"/>
              </a:rPr>
              <a:t>    </a:t>
            </a:r>
            <a:r>
              <a:rPr lang="en-US" sz="2000" dirty="0" err="1">
                <a:latin typeface="Courier New" charset="0"/>
              </a:rPr>
              <a:t>scanf</a:t>
            </a:r>
            <a:r>
              <a:rPr lang="en-US" sz="2000" dirty="0">
                <a:latin typeface="Courier New" charset="0"/>
              </a:rPr>
              <a:t>("%</a:t>
            </a:r>
            <a:r>
              <a:rPr lang="en-US" sz="2000" dirty="0" err="1">
                <a:latin typeface="Courier New" charset="0"/>
              </a:rPr>
              <a:t>f",&amp;rate</a:t>
            </a:r>
            <a:r>
              <a:rPr lang="en-US" sz="2000" dirty="0">
                <a:latin typeface="Courier New" charset="0"/>
              </a:rPr>
              <a:t>);</a:t>
            </a:r>
            <a:br>
              <a:rPr lang="en-US" sz="2000" dirty="0">
                <a:latin typeface="Courier New" charset="0"/>
              </a:rPr>
            </a:br>
            <a:r>
              <a:rPr lang="en-US" sz="2000" dirty="0">
                <a:latin typeface="Courier New" charset="0"/>
              </a:rPr>
              <a:t>    </a:t>
            </a:r>
            <a:r>
              <a:rPr lang="en-US" sz="2000" dirty="0" err="1">
                <a:latin typeface="Courier New" charset="0"/>
              </a:rPr>
              <a:t>grosspay</a:t>
            </a:r>
            <a:r>
              <a:rPr lang="en-US" sz="2000" dirty="0">
                <a:latin typeface="Courier New" charset="0"/>
              </a:rPr>
              <a:t> = hours * rate;</a:t>
            </a:r>
            <a:br>
              <a:rPr lang="en-US" sz="2000" dirty="0">
                <a:latin typeface="Courier New" charset="0"/>
              </a:rPr>
            </a:br>
            <a:r>
              <a:rPr lang="en-US" sz="2000" dirty="0">
                <a:latin typeface="Courier New" charset="0"/>
              </a:rPr>
              <a:t>    </a:t>
            </a:r>
            <a:r>
              <a:rPr lang="en-US" sz="2000" dirty="0" err="1">
                <a:latin typeface="Courier New" charset="0"/>
              </a:rPr>
              <a:t>printf</a:t>
            </a:r>
            <a:r>
              <a:rPr lang="en-US" sz="2000" dirty="0">
                <a:latin typeface="Courier New" charset="0"/>
              </a:rPr>
              <a:t>("You earned $%f\n",</a:t>
            </a:r>
            <a:r>
              <a:rPr lang="en-US" sz="2000" dirty="0" err="1">
                <a:latin typeface="Courier New" charset="0"/>
              </a:rPr>
              <a:t>grosspay</a:t>
            </a:r>
            <a:r>
              <a:rPr lang="en-US" sz="2000" dirty="0">
                <a:latin typeface="Courier New" charset="0"/>
              </a:rPr>
              <a:t>);</a:t>
            </a:r>
            <a:br>
              <a:rPr lang="en-US" sz="2000" dirty="0">
                <a:latin typeface="Courier New" charset="0"/>
              </a:rPr>
            </a:br>
            <a:r>
              <a:rPr lang="en-US" sz="2000" dirty="0">
                <a:latin typeface="Courier New" charset="0"/>
              </a:rPr>
              <a:t>}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75BB4E5-3861-034B-B738-3AEE4E7359B7}" type="datetime1">
              <a:rPr lang="en-US" smtClean="0">
                <a:latin typeface="Garamond" charset="0"/>
              </a:rPr>
              <a:t>9/13/2019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6</a:t>
            </a:r>
          </a:p>
        </p:txBody>
      </p:sp>
    </p:spTree>
    <p:extLst>
      <p:ext uri="{BB962C8B-B14F-4D97-AF65-F5344CB8AC3E}">
        <p14:creationId xmlns:p14="http://schemas.microsoft.com/office/powerpoint/2010/main" val="1440019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Lecture outline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498792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Announcements/reminders</a:t>
            </a:r>
          </a:p>
          <a:p>
            <a:pPr lvl="1"/>
            <a:r>
              <a:rPr lang="en-US" altLang="en-US" dirty="0"/>
              <a:t>Text exercises: Ch. 2 due 9/18</a:t>
            </a:r>
          </a:p>
          <a:p>
            <a:pPr lvl="2"/>
            <a:r>
              <a:rPr lang="en-US" altLang="en-US" dirty="0">
                <a:solidFill>
                  <a:srgbClr val="FF0000"/>
                </a:solidFill>
              </a:rPr>
              <a:t>No late textbook exercises accepted!</a:t>
            </a:r>
          </a:p>
          <a:p>
            <a:pPr lvl="1"/>
            <a:r>
              <a:rPr lang="en-US" dirty="0"/>
              <a:t>Program 2 due Friday, 9/20</a:t>
            </a:r>
          </a:p>
          <a:p>
            <a:pPr lvl="1"/>
            <a:endParaRPr lang="en-US" dirty="0"/>
          </a:p>
          <a:p>
            <a:r>
              <a:rPr lang="en-US" dirty="0"/>
              <a:t>These slides (2-3 lectures)</a:t>
            </a:r>
          </a:p>
          <a:p>
            <a:pPr lvl="1"/>
            <a:r>
              <a:rPr lang="en-US" dirty="0"/>
              <a:t>Program 2 overview</a:t>
            </a:r>
          </a:p>
          <a:p>
            <a:pPr lvl="1"/>
            <a:r>
              <a:rPr lang="en-US" dirty="0"/>
              <a:t>Review: operators, </a:t>
            </a:r>
            <a:r>
              <a:rPr lang="en-US" dirty="0" err="1"/>
              <a:t>printf</a:t>
            </a:r>
            <a:r>
              <a:rPr lang="en-US" dirty="0"/>
              <a:t>() basics</a:t>
            </a:r>
          </a:p>
          <a:p>
            <a:pPr lvl="1"/>
            <a:r>
              <a:rPr lang="en-US" dirty="0" err="1"/>
              <a:t>printf</a:t>
            </a:r>
            <a:r>
              <a:rPr lang="en-US" dirty="0"/>
              <a:t>() examples</a:t>
            </a:r>
          </a:p>
          <a:p>
            <a:pPr lvl="1"/>
            <a:r>
              <a:rPr lang="en-US" dirty="0" err="1"/>
              <a:t>scanf</a:t>
            </a:r>
            <a:r>
              <a:rPr lang="en-US" dirty="0"/>
              <a:t>()</a:t>
            </a:r>
          </a:p>
          <a:p>
            <a:pPr lvl="1"/>
            <a:r>
              <a:rPr lang="en-US" dirty="0"/>
              <a:t>Flowcharts and debugging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9BD90812-53E9-2244-91EC-3EBD61DBCC21}" type="datetime1">
              <a:rPr lang="en-US" smtClean="0"/>
              <a:t>9/13/2019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ECE Application Programming: Lecture 5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E8FA5091-D1FC-1844-B7E7-F4A599679BE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A763061-22BB-DD41-B4AF-10086E2265F5}" type="slidenum">
              <a:rPr lang="en-US">
                <a:latin typeface="Garamond" charset="0"/>
              </a:rPr>
              <a:pPr eaLnBrk="1" hangingPunct="1"/>
              <a:t>20</a:t>
            </a:fld>
            <a:endParaRPr lang="en-US">
              <a:latin typeface="Garamond" charset="0"/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7724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scanf() function - Payroll Ver 2</a:t>
            </a:r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609600" y="1371600"/>
            <a:ext cx="7162800" cy="420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latin typeface="Courier New" charset="0"/>
              </a:rPr>
              <a:t>#include &lt;stdio.h&gt;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Courier New" charset="0"/>
              </a:rPr>
              <a:t>int main()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{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  double hours;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  double rate;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  double grosspay;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  printf("Enter hours: ");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  scanf("%lf",&amp;hours);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  printf("Enter pay rate: ");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  scanf("%lf",&amp;rate);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  grosspay = hours * rate;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  printf("You earned $%lf\n",grosspay);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}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B172CD5-E6DE-5F4F-8A09-72E53B69ABBE}" type="datetime1">
              <a:rPr lang="en-US" smtClean="0">
                <a:latin typeface="Garamond" charset="0"/>
              </a:rPr>
              <a:t>9/13/2019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6</a:t>
            </a:r>
          </a:p>
        </p:txBody>
      </p:sp>
    </p:spTree>
    <p:extLst>
      <p:ext uri="{BB962C8B-B14F-4D97-AF65-F5344CB8AC3E}">
        <p14:creationId xmlns:p14="http://schemas.microsoft.com/office/powerpoint/2010/main" val="7830498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Flowcharts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Graphical representation of process</a:t>
            </a:r>
          </a:p>
          <a:p>
            <a:pPr lvl="1"/>
            <a:r>
              <a:rPr lang="en-US">
                <a:latin typeface="Arial" charset="0"/>
              </a:rPr>
              <a:t>Shows all steps and their order</a:t>
            </a:r>
          </a:p>
          <a:p>
            <a:pPr lvl="1"/>
            <a:r>
              <a:rPr lang="en-US">
                <a:latin typeface="Arial" charset="0"/>
              </a:rPr>
              <a:t>In programming, use to organize program before writing code</a:t>
            </a:r>
          </a:p>
          <a:p>
            <a:r>
              <a:rPr lang="en-US">
                <a:latin typeface="Arial" charset="0"/>
              </a:rPr>
              <a:t>Basic elements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1EB6FFE-D0F5-41DA-B7BC-AD943E1BF107}" type="datetime1">
              <a:rPr lang="en-US" smtClean="0">
                <a:latin typeface="Garamond" charset="0"/>
              </a:rPr>
              <a:t>9/13/2019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2FA24FA-708E-2F43-AF89-AB905AA28E32}" type="slidenum">
              <a:rPr lang="en-US">
                <a:latin typeface="Garamond" charset="0"/>
              </a:rPr>
              <a:pPr eaLnBrk="1" hangingPunct="1"/>
              <a:t>21</a:t>
            </a:fld>
            <a:endParaRPr lang="en-US">
              <a:latin typeface="Garamond" charset="0"/>
            </a:endParaRPr>
          </a:p>
        </p:txBody>
      </p:sp>
      <p:sp>
        <p:nvSpPr>
          <p:cNvPr id="11271" name="AutoShape 4"/>
          <p:cNvSpPr>
            <a:spLocks noChangeArrowheads="1"/>
          </p:cNvSpPr>
          <p:nvPr/>
        </p:nvSpPr>
        <p:spPr bwMode="auto">
          <a:xfrm>
            <a:off x="1295400" y="3657600"/>
            <a:ext cx="1371600" cy="4572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AutoShape 5"/>
          <p:cNvSpPr>
            <a:spLocks noChangeArrowheads="1"/>
          </p:cNvSpPr>
          <p:nvPr/>
        </p:nvSpPr>
        <p:spPr bwMode="auto">
          <a:xfrm>
            <a:off x="1295400" y="5257800"/>
            <a:ext cx="1371600" cy="457200"/>
          </a:xfrm>
          <a:prstGeom prst="flowChartDecis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AutoShape 7"/>
          <p:cNvSpPr>
            <a:spLocks noChangeArrowheads="1"/>
          </p:cNvSpPr>
          <p:nvPr/>
        </p:nvSpPr>
        <p:spPr bwMode="auto">
          <a:xfrm>
            <a:off x="1295400" y="4495800"/>
            <a:ext cx="1371600" cy="457200"/>
          </a:xfrm>
          <a:prstGeom prst="flowChartInputOutpu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AutoShape 9"/>
          <p:cNvSpPr>
            <a:spLocks noChangeArrowheads="1"/>
          </p:cNvSpPr>
          <p:nvPr/>
        </p:nvSpPr>
        <p:spPr bwMode="auto">
          <a:xfrm>
            <a:off x="4495800" y="3733800"/>
            <a:ext cx="1371600" cy="304800"/>
          </a:xfrm>
          <a:prstGeom prst="flowChartTermina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5" name="AutoShape 10"/>
          <p:cNvSpPr>
            <a:spLocks noChangeArrowheads="1"/>
          </p:cNvSpPr>
          <p:nvPr/>
        </p:nvSpPr>
        <p:spPr bwMode="auto">
          <a:xfrm>
            <a:off x="4876800" y="4495800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AutoShape 11"/>
          <p:cNvSpPr>
            <a:spLocks noChangeArrowheads="1"/>
          </p:cNvSpPr>
          <p:nvPr/>
        </p:nvSpPr>
        <p:spPr bwMode="auto">
          <a:xfrm>
            <a:off x="4906963" y="5257800"/>
            <a:ext cx="381000" cy="457200"/>
          </a:xfrm>
          <a:prstGeom prst="flowChartOffpage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Text Box 14"/>
          <p:cNvSpPr txBox="1">
            <a:spLocks noChangeArrowheads="1"/>
          </p:cNvSpPr>
          <p:nvPr/>
        </p:nvSpPr>
        <p:spPr bwMode="auto">
          <a:xfrm>
            <a:off x="2667000" y="36576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Process</a:t>
            </a:r>
          </a:p>
        </p:txBody>
      </p:sp>
      <p:sp>
        <p:nvSpPr>
          <p:cNvPr id="11278" name="Text Box 17"/>
          <p:cNvSpPr txBox="1">
            <a:spLocks noChangeArrowheads="1"/>
          </p:cNvSpPr>
          <p:nvPr/>
        </p:nvSpPr>
        <p:spPr bwMode="auto">
          <a:xfrm>
            <a:off x="2667000" y="5257800"/>
            <a:ext cx="2057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Decision</a:t>
            </a:r>
          </a:p>
        </p:txBody>
      </p:sp>
      <p:sp>
        <p:nvSpPr>
          <p:cNvPr id="11279" name="Text Box 19"/>
          <p:cNvSpPr txBox="1">
            <a:spLocks noChangeArrowheads="1"/>
          </p:cNvSpPr>
          <p:nvPr/>
        </p:nvSpPr>
        <p:spPr bwMode="auto">
          <a:xfrm>
            <a:off x="2667000" y="4495800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Input/Output</a:t>
            </a:r>
          </a:p>
        </p:txBody>
      </p:sp>
      <p:sp>
        <p:nvSpPr>
          <p:cNvPr id="11280" name="Text Box 21"/>
          <p:cNvSpPr txBox="1">
            <a:spLocks noChangeArrowheads="1"/>
          </p:cNvSpPr>
          <p:nvPr/>
        </p:nvSpPr>
        <p:spPr bwMode="auto">
          <a:xfrm>
            <a:off x="5867400" y="3657600"/>
            <a:ext cx="2590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Terminator (start/end)</a:t>
            </a:r>
          </a:p>
        </p:txBody>
      </p:sp>
      <p:sp>
        <p:nvSpPr>
          <p:cNvPr id="11281" name="Text Box 22"/>
          <p:cNvSpPr txBox="1">
            <a:spLocks noChangeArrowheads="1"/>
          </p:cNvSpPr>
          <p:nvPr/>
        </p:nvSpPr>
        <p:spPr bwMode="auto">
          <a:xfrm>
            <a:off x="5867400" y="4495800"/>
            <a:ext cx="259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Connector</a:t>
            </a:r>
          </a:p>
        </p:txBody>
      </p:sp>
      <p:sp>
        <p:nvSpPr>
          <p:cNvPr id="11282" name="Text Box 23"/>
          <p:cNvSpPr txBox="1">
            <a:spLocks noChangeArrowheads="1"/>
          </p:cNvSpPr>
          <p:nvPr/>
        </p:nvSpPr>
        <p:spPr bwMode="auto">
          <a:xfrm>
            <a:off x="5867400" y="5257800"/>
            <a:ext cx="2819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Connector (off page)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715963"/>
          </a:xfrm>
        </p:spPr>
        <p:txBody>
          <a:bodyPr/>
          <a:lstStyle/>
          <a:p>
            <a:r>
              <a:rPr lang="en-US" sz="4000">
                <a:latin typeface="Garamond" charset="0"/>
              </a:rPr>
              <a:t>Example: Quadratic Equation Solver</a:t>
            </a:r>
          </a:p>
        </p:txBody>
      </p:sp>
      <p:sp>
        <p:nvSpPr>
          <p:cNvPr id="12291" name="AutoShape 5"/>
          <p:cNvSpPr>
            <a:spLocks noChangeArrowheads="1"/>
          </p:cNvSpPr>
          <p:nvPr/>
        </p:nvSpPr>
        <p:spPr bwMode="auto">
          <a:xfrm>
            <a:off x="1447800" y="2209800"/>
            <a:ext cx="2514600" cy="533400"/>
          </a:xfrm>
          <a:prstGeom prst="flowChartInputOutpu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200"/>
              <a:t>Output </a:t>
            </a:r>
          </a:p>
          <a:p>
            <a:pPr algn="ctr"/>
            <a:r>
              <a:rPr lang="en-US" sz="1200"/>
              <a:t>“Quadratic Equation Solver”</a:t>
            </a:r>
          </a:p>
        </p:txBody>
      </p:sp>
      <p:sp>
        <p:nvSpPr>
          <p:cNvPr id="12292" name="AutoShape 21"/>
          <p:cNvSpPr>
            <a:spLocks noChangeArrowheads="1"/>
          </p:cNvSpPr>
          <p:nvPr/>
        </p:nvSpPr>
        <p:spPr bwMode="auto">
          <a:xfrm>
            <a:off x="1447800" y="3200400"/>
            <a:ext cx="2514600" cy="533400"/>
          </a:xfrm>
          <a:prstGeom prst="flowChartInputOutpu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200"/>
              <a:t>Output </a:t>
            </a:r>
          </a:p>
          <a:p>
            <a:pPr algn="ctr"/>
            <a:r>
              <a:rPr lang="en-US" sz="1200"/>
              <a:t>“Enter A, B, C: ”</a:t>
            </a:r>
          </a:p>
        </p:txBody>
      </p:sp>
      <p:sp>
        <p:nvSpPr>
          <p:cNvPr id="12293" name="AutoShape 22"/>
          <p:cNvSpPr>
            <a:spLocks noChangeArrowheads="1"/>
          </p:cNvSpPr>
          <p:nvPr/>
        </p:nvSpPr>
        <p:spPr bwMode="auto">
          <a:xfrm>
            <a:off x="1447800" y="4191000"/>
            <a:ext cx="2514600" cy="533400"/>
          </a:xfrm>
          <a:prstGeom prst="flowChartInputOutpu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200"/>
              <a:t>Input A, B, C</a:t>
            </a:r>
          </a:p>
        </p:txBody>
      </p:sp>
      <p:sp>
        <p:nvSpPr>
          <p:cNvPr id="12294" name="AutoShape 34"/>
          <p:cNvSpPr>
            <a:spLocks noChangeArrowheads="1"/>
          </p:cNvSpPr>
          <p:nvPr/>
        </p:nvSpPr>
        <p:spPr bwMode="auto">
          <a:xfrm>
            <a:off x="1600200" y="1371600"/>
            <a:ext cx="2209800" cy="457200"/>
          </a:xfrm>
          <a:prstGeom prst="flowChartTerminator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Start</a:t>
            </a:r>
          </a:p>
        </p:txBody>
      </p:sp>
      <p:sp>
        <p:nvSpPr>
          <p:cNvPr id="12295" name="Line 36"/>
          <p:cNvSpPr>
            <a:spLocks noChangeShapeType="1"/>
          </p:cNvSpPr>
          <p:nvPr/>
        </p:nvSpPr>
        <p:spPr bwMode="auto">
          <a:xfrm>
            <a:off x="2743200" y="1828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6" name="Line 37"/>
          <p:cNvSpPr>
            <a:spLocks noChangeShapeType="1"/>
          </p:cNvSpPr>
          <p:nvPr/>
        </p:nvSpPr>
        <p:spPr bwMode="auto">
          <a:xfrm>
            <a:off x="2743200" y="2743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Line 38"/>
          <p:cNvSpPr>
            <a:spLocks noChangeShapeType="1"/>
          </p:cNvSpPr>
          <p:nvPr/>
        </p:nvSpPr>
        <p:spPr bwMode="auto">
          <a:xfrm>
            <a:off x="2743200" y="3733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Line 39"/>
          <p:cNvSpPr>
            <a:spLocks noChangeShapeType="1"/>
          </p:cNvSpPr>
          <p:nvPr/>
        </p:nvSpPr>
        <p:spPr bwMode="auto">
          <a:xfrm>
            <a:off x="2743200" y="4724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33E3FCB-BE67-4809-BAC9-5E86BD92CCC5}" type="datetime1">
              <a:rPr lang="en-US" smtClean="0">
                <a:latin typeface="Garamond" charset="0"/>
              </a:rPr>
              <a:t>9/13/2019</a:t>
            </a:fld>
            <a:endParaRPr lang="en-US">
              <a:latin typeface="Garamond" charset="0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D759139-E1FB-344A-91C8-B121C58C171F}" type="slidenum">
              <a:rPr lang="en-US">
                <a:latin typeface="Garamond" charset="0"/>
              </a:rPr>
              <a:pPr eaLnBrk="1" hangingPunct="1"/>
              <a:t>22</a:t>
            </a:fld>
            <a:endParaRPr lang="en-US">
              <a:latin typeface="Garamond" charset="0"/>
            </a:endParaRP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6</a:t>
            </a:r>
          </a:p>
        </p:txBody>
      </p:sp>
      <p:pic>
        <p:nvPicPr>
          <p:cNvPr id="12302" name="Picture 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8075" y="5105400"/>
            <a:ext cx="8223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2"/>
          <p:cNvSpPr>
            <a:spLocks noChangeArrowheads="1"/>
          </p:cNvSpPr>
          <p:nvPr/>
        </p:nvSpPr>
        <p:spPr bwMode="auto">
          <a:xfrm>
            <a:off x="2209800" y="3505200"/>
            <a:ext cx="1371600" cy="609600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3315" name="AutoShape 58"/>
          <p:cNvSpPr>
            <a:spLocks noChangeArrowheads="1"/>
          </p:cNvSpPr>
          <p:nvPr/>
        </p:nvSpPr>
        <p:spPr bwMode="auto">
          <a:xfrm>
            <a:off x="1828800" y="5486400"/>
            <a:ext cx="3505200" cy="609600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AutoShape 21"/>
          <p:cNvSpPr>
            <a:spLocks noChangeArrowheads="1"/>
          </p:cNvSpPr>
          <p:nvPr/>
        </p:nvSpPr>
        <p:spPr bwMode="auto">
          <a:xfrm>
            <a:off x="2209800" y="4495800"/>
            <a:ext cx="2895600" cy="609600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2209800" y="274638"/>
            <a:ext cx="6858000" cy="9445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+mj-ea"/>
              </a:rPr>
              <a:t>Quadratic Equation Solver (cont.)</a:t>
            </a:r>
          </a:p>
        </p:txBody>
      </p:sp>
      <p:graphicFrame>
        <p:nvGraphicFramePr>
          <p:cNvPr id="13318" name="Object 2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2438400" y="3581400"/>
          <a:ext cx="762000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3" imgW="571252" imgH="393529" progId="Equation.3">
                  <p:embed/>
                </p:oleObj>
              </mc:Choice>
              <mc:Fallback>
                <p:oleObj name="Equation" r:id="rId3" imgW="571252" imgH="393529" progId="Equation.3">
                  <p:embed/>
                  <p:pic>
                    <p:nvPicPr>
                      <p:cNvPr id="1331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581400"/>
                        <a:ext cx="762000" cy="52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9" name="Object 3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286000" y="4572000"/>
          <a:ext cx="266700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5" imgW="2463800" imgH="431800" progId="Equation.3">
                  <p:embed/>
                </p:oleObj>
              </mc:Choice>
              <mc:Fallback>
                <p:oleObj name="Equation" r:id="rId5" imgW="2463800" imgH="431800" progId="Equation.3">
                  <p:embed/>
                  <p:pic>
                    <p:nvPicPr>
                      <p:cNvPr id="1331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572000"/>
                        <a:ext cx="2667000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0" name="Object 4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1981200" y="5530850"/>
          <a:ext cx="2895600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7" imgW="2222500" imgH="431800" progId="Equation.3">
                  <p:embed/>
                </p:oleObj>
              </mc:Choice>
              <mc:Fallback>
                <p:oleObj name="Equation" r:id="rId7" imgW="2222500" imgH="431800" progId="Equation.3">
                  <p:embed/>
                  <p:pic>
                    <p:nvPicPr>
                      <p:cNvPr id="1332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5530850"/>
                        <a:ext cx="2895600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1" name="Line 7"/>
          <p:cNvSpPr>
            <a:spLocks noChangeShapeType="1"/>
          </p:cNvSpPr>
          <p:nvPr/>
        </p:nvSpPr>
        <p:spPr bwMode="auto">
          <a:xfrm>
            <a:off x="8382000" y="1828800"/>
            <a:ext cx="0" cy="434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AutoShape 14"/>
          <p:cNvSpPr>
            <a:spLocks noChangeArrowheads="1"/>
          </p:cNvSpPr>
          <p:nvPr/>
        </p:nvSpPr>
        <p:spPr bwMode="auto">
          <a:xfrm>
            <a:off x="533400" y="1371600"/>
            <a:ext cx="1371600" cy="762000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 = 0?</a:t>
            </a:r>
          </a:p>
        </p:txBody>
      </p:sp>
      <p:sp>
        <p:nvSpPr>
          <p:cNvPr id="13323" name="Line 15"/>
          <p:cNvSpPr>
            <a:spLocks noChangeShapeType="1"/>
          </p:cNvSpPr>
          <p:nvPr/>
        </p:nvSpPr>
        <p:spPr bwMode="auto">
          <a:xfrm>
            <a:off x="1905000" y="1752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Line 16"/>
          <p:cNvSpPr>
            <a:spLocks noChangeShapeType="1"/>
          </p:cNvSpPr>
          <p:nvPr/>
        </p:nvSpPr>
        <p:spPr bwMode="auto">
          <a:xfrm>
            <a:off x="1219200" y="2133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5" name="Text Box 17"/>
          <p:cNvSpPr txBox="1">
            <a:spLocks noChangeArrowheads="1"/>
          </p:cNvSpPr>
          <p:nvPr/>
        </p:nvSpPr>
        <p:spPr bwMode="auto">
          <a:xfrm>
            <a:off x="1600200" y="1447800"/>
            <a:ext cx="609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TRUE</a:t>
            </a:r>
          </a:p>
        </p:txBody>
      </p:sp>
      <p:sp>
        <p:nvSpPr>
          <p:cNvPr id="13326" name="Text Box 18"/>
          <p:cNvSpPr txBox="1">
            <a:spLocks noChangeArrowheads="1"/>
          </p:cNvSpPr>
          <p:nvPr/>
        </p:nvSpPr>
        <p:spPr bwMode="auto">
          <a:xfrm>
            <a:off x="457200" y="21336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FALSE</a:t>
            </a:r>
          </a:p>
        </p:txBody>
      </p:sp>
      <p:sp>
        <p:nvSpPr>
          <p:cNvPr id="13327" name="AutoShape 20"/>
          <p:cNvSpPr>
            <a:spLocks noChangeArrowheads="1"/>
          </p:cNvSpPr>
          <p:nvPr/>
        </p:nvSpPr>
        <p:spPr bwMode="auto">
          <a:xfrm>
            <a:off x="2209800" y="1447800"/>
            <a:ext cx="1371600" cy="609600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3328" name="AutoShape 23"/>
          <p:cNvSpPr>
            <a:spLocks noChangeArrowheads="1"/>
          </p:cNvSpPr>
          <p:nvPr/>
        </p:nvSpPr>
        <p:spPr bwMode="auto">
          <a:xfrm>
            <a:off x="152400" y="2438400"/>
            <a:ext cx="2057400" cy="609600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DISC=B*B-4*A*C</a:t>
            </a:r>
          </a:p>
        </p:txBody>
      </p:sp>
      <p:sp>
        <p:nvSpPr>
          <p:cNvPr id="13329" name="AutoShape 24"/>
          <p:cNvSpPr>
            <a:spLocks noChangeArrowheads="1"/>
          </p:cNvSpPr>
          <p:nvPr/>
        </p:nvSpPr>
        <p:spPr bwMode="auto">
          <a:xfrm>
            <a:off x="3810000" y="1524000"/>
            <a:ext cx="2514600" cy="533400"/>
          </a:xfrm>
          <a:prstGeom prst="flowChartInputOutpu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200"/>
              <a:t>Output </a:t>
            </a:r>
          </a:p>
          <a:p>
            <a:pPr algn="ctr"/>
            <a:r>
              <a:rPr lang="en-US" sz="1200"/>
              <a:t>X</a:t>
            </a:r>
          </a:p>
        </p:txBody>
      </p:sp>
      <p:sp>
        <p:nvSpPr>
          <p:cNvPr id="13330" name="AutoShape 25"/>
          <p:cNvSpPr>
            <a:spLocks noChangeArrowheads="1"/>
          </p:cNvSpPr>
          <p:nvPr/>
        </p:nvSpPr>
        <p:spPr bwMode="auto">
          <a:xfrm>
            <a:off x="533400" y="3429000"/>
            <a:ext cx="1371600" cy="762000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DISC = 0?</a:t>
            </a:r>
          </a:p>
        </p:txBody>
      </p:sp>
      <p:sp>
        <p:nvSpPr>
          <p:cNvPr id="13331" name="Line 26"/>
          <p:cNvSpPr>
            <a:spLocks noChangeShapeType="1"/>
          </p:cNvSpPr>
          <p:nvPr/>
        </p:nvSpPr>
        <p:spPr bwMode="auto">
          <a:xfrm>
            <a:off x="1905000" y="3810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2" name="Line 27"/>
          <p:cNvSpPr>
            <a:spLocks noChangeShapeType="1"/>
          </p:cNvSpPr>
          <p:nvPr/>
        </p:nvSpPr>
        <p:spPr bwMode="auto">
          <a:xfrm>
            <a:off x="1219200" y="4191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3" name="Text Box 28"/>
          <p:cNvSpPr txBox="1">
            <a:spLocks noChangeArrowheads="1"/>
          </p:cNvSpPr>
          <p:nvPr/>
        </p:nvSpPr>
        <p:spPr bwMode="auto">
          <a:xfrm>
            <a:off x="1600200" y="3505200"/>
            <a:ext cx="609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TRUE</a:t>
            </a:r>
          </a:p>
        </p:txBody>
      </p:sp>
      <p:sp>
        <p:nvSpPr>
          <p:cNvPr id="13334" name="Text Box 29"/>
          <p:cNvSpPr txBox="1">
            <a:spLocks noChangeArrowheads="1"/>
          </p:cNvSpPr>
          <p:nvPr/>
        </p:nvSpPr>
        <p:spPr bwMode="auto">
          <a:xfrm>
            <a:off x="457200" y="4191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FALSE</a:t>
            </a:r>
          </a:p>
        </p:txBody>
      </p:sp>
      <p:sp>
        <p:nvSpPr>
          <p:cNvPr id="13335" name="AutoShape 30"/>
          <p:cNvSpPr>
            <a:spLocks noChangeArrowheads="1"/>
          </p:cNvSpPr>
          <p:nvPr/>
        </p:nvSpPr>
        <p:spPr bwMode="auto">
          <a:xfrm>
            <a:off x="533400" y="4495800"/>
            <a:ext cx="1371600" cy="762000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DISC&gt;0?</a:t>
            </a:r>
          </a:p>
        </p:txBody>
      </p:sp>
      <p:sp>
        <p:nvSpPr>
          <p:cNvPr id="13336" name="Line 31"/>
          <p:cNvSpPr>
            <a:spLocks noChangeShapeType="1"/>
          </p:cNvSpPr>
          <p:nvPr/>
        </p:nvSpPr>
        <p:spPr bwMode="auto">
          <a:xfrm>
            <a:off x="1905000" y="4876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7" name="Line 32"/>
          <p:cNvSpPr>
            <a:spLocks noChangeShapeType="1"/>
          </p:cNvSpPr>
          <p:nvPr/>
        </p:nvSpPr>
        <p:spPr bwMode="auto">
          <a:xfrm>
            <a:off x="1219200" y="5257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8" name="Text Box 33"/>
          <p:cNvSpPr txBox="1">
            <a:spLocks noChangeArrowheads="1"/>
          </p:cNvSpPr>
          <p:nvPr/>
        </p:nvSpPr>
        <p:spPr bwMode="auto">
          <a:xfrm>
            <a:off x="1600200" y="4572000"/>
            <a:ext cx="609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TRUE</a:t>
            </a:r>
          </a:p>
        </p:txBody>
      </p:sp>
      <p:sp>
        <p:nvSpPr>
          <p:cNvPr id="13339" name="Text Box 34"/>
          <p:cNvSpPr txBox="1">
            <a:spLocks noChangeArrowheads="1"/>
          </p:cNvSpPr>
          <p:nvPr/>
        </p:nvSpPr>
        <p:spPr bwMode="auto">
          <a:xfrm>
            <a:off x="457200" y="5257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FALSE</a:t>
            </a:r>
          </a:p>
        </p:txBody>
      </p:sp>
      <p:sp>
        <p:nvSpPr>
          <p:cNvPr id="13340" name="Line 35"/>
          <p:cNvSpPr>
            <a:spLocks noChangeShapeType="1"/>
          </p:cNvSpPr>
          <p:nvPr/>
        </p:nvSpPr>
        <p:spPr bwMode="auto">
          <a:xfrm>
            <a:off x="1219200" y="3048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1" name="AutoShape 44"/>
          <p:cNvSpPr>
            <a:spLocks noChangeArrowheads="1"/>
          </p:cNvSpPr>
          <p:nvPr/>
        </p:nvSpPr>
        <p:spPr bwMode="auto">
          <a:xfrm>
            <a:off x="3810000" y="3581400"/>
            <a:ext cx="2514600" cy="533400"/>
          </a:xfrm>
          <a:prstGeom prst="flowChartInputOutpu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200"/>
              <a:t>Output </a:t>
            </a:r>
          </a:p>
          <a:p>
            <a:pPr algn="ctr"/>
            <a:r>
              <a:rPr lang="en-US" sz="1200"/>
              <a:t>X</a:t>
            </a:r>
          </a:p>
        </p:txBody>
      </p:sp>
      <p:sp>
        <p:nvSpPr>
          <p:cNvPr id="13342" name="AutoShape 50"/>
          <p:cNvSpPr>
            <a:spLocks noChangeArrowheads="1"/>
          </p:cNvSpPr>
          <p:nvPr/>
        </p:nvSpPr>
        <p:spPr bwMode="auto">
          <a:xfrm>
            <a:off x="5257800" y="4572000"/>
            <a:ext cx="2514600" cy="533400"/>
          </a:xfrm>
          <a:prstGeom prst="flowChartInputOutpu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200"/>
              <a:t>Output </a:t>
            </a:r>
          </a:p>
          <a:p>
            <a:pPr algn="ctr"/>
            <a:r>
              <a:rPr lang="en-US" sz="1200"/>
              <a:t>X1,X2</a:t>
            </a:r>
          </a:p>
        </p:txBody>
      </p:sp>
      <p:sp>
        <p:nvSpPr>
          <p:cNvPr id="13343" name="Line 51"/>
          <p:cNvSpPr>
            <a:spLocks noChangeShapeType="1"/>
          </p:cNvSpPr>
          <p:nvPr/>
        </p:nvSpPr>
        <p:spPr bwMode="auto">
          <a:xfrm>
            <a:off x="3581400" y="1752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4" name="Line 52"/>
          <p:cNvSpPr>
            <a:spLocks noChangeShapeType="1"/>
          </p:cNvSpPr>
          <p:nvPr/>
        </p:nvSpPr>
        <p:spPr bwMode="auto">
          <a:xfrm>
            <a:off x="3581400" y="3810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5" name="Line 53"/>
          <p:cNvSpPr>
            <a:spLocks noChangeShapeType="1"/>
          </p:cNvSpPr>
          <p:nvPr/>
        </p:nvSpPr>
        <p:spPr bwMode="auto">
          <a:xfrm>
            <a:off x="5105400" y="4800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6" name="Line 54"/>
          <p:cNvSpPr>
            <a:spLocks noChangeShapeType="1"/>
          </p:cNvSpPr>
          <p:nvPr/>
        </p:nvSpPr>
        <p:spPr bwMode="auto">
          <a:xfrm>
            <a:off x="1219200" y="1066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7" name="AutoShape 59"/>
          <p:cNvSpPr>
            <a:spLocks noChangeArrowheads="1"/>
          </p:cNvSpPr>
          <p:nvPr/>
        </p:nvSpPr>
        <p:spPr bwMode="auto">
          <a:xfrm>
            <a:off x="5486400" y="5562600"/>
            <a:ext cx="2514600" cy="533400"/>
          </a:xfrm>
          <a:prstGeom prst="flowChartInputOutpu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200"/>
              <a:t>Output </a:t>
            </a:r>
          </a:p>
          <a:p>
            <a:pPr algn="ctr"/>
            <a:r>
              <a:rPr lang="en-US" sz="1200"/>
              <a:t>XREAL + XIMAG i</a:t>
            </a:r>
          </a:p>
          <a:p>
            <a:pPr algn="ctr"/>
            <a:r>
              <a:rPr lang="en-US" sz="1200"/>
              <a:t>XREAL – XIMAG i</a:t>
            </a:r>
          </a:p>
        </p:txBody>
      </p:sp>
      <p:sp>
        <p:nvSpPr>
          <p:cNvPr id="13348" name="Line 60"/>
          <p:cNvSpPr>
            <a:spLocks noChangeShapeType="1"/>
          </p:cNvSpPr>
          <p:nvPr/>
        </p:nvSpPr>
        <p:spPr bwMode="auto">
          <a:xfrm>
            <a:off x="1219200" y="5791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9" name="Line 61"/>
          <p:cNvSpPr>
            <a:spLocks noChangeShapeType="1"/>
          </p:cNvSpPr>
          <p:nvPr/>
        </p:nvSpPr>
        <p:spPr bwMode="auto">
          <a:xfrm>
            <a:off x="6096000" y="18288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0" name="Line 62"/>
          <p:cNvSpPr>
            <a:spLocks noChangeShapeType="1"/>
          </p:cNvSpPr>
          <p:nvPr/>
        </p:nvSpPr>
        <p:spPr bwMode="auto">
          <a:xfrm>
            <a:off x="6096000" y="38862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1" name="Line 63"/>
          <p:cNvSpPr>
            <a:spLocks noChangeShapeType="1"/>
          </p:cNvSpPr>
          <p:nvPr/>
        </p:nvSpPr>
        <p:spPr bwMode="auto">
          <a:xfrm>
            <a:off x="7467600" y="4876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2" name="Line 64"/>
          <p:cNvSpPr>
            <a:spLocks noChangeShapeType="1"/>
          </p:cNvSpPr>
          <p:nvPr/>
        </p:nvSpPr>
        <p:spPr bwMode="auto">
          <a:xfrm>
            <a:off x="7696200" y="5867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3" name="Line 65"/>
          <p:cNvSpPr>
            <a:spLocks noChangeShapeType="1"/>
          </p:cNvSpPr>
          <p:nvPr/>
        </p:nvSpPr>
        <p:spPr bwMode="auto">
          <a:xfrm>
            <a:off x="5334000" y="5791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4" name="AutoShape 66"/>
          <p:cNvSpPr>
            <a:spLocks noChangeArrowheads="1"/>
          </p:cNvSpPr>
          <p:nvPr/>
        </p:nvSpPr>
        <p:spPr bwMode="auto">
          <a:xfrm>
            <a:off x="7848600" y="6172200"/>
            <a:ext cx="1066800" cy="457200"/>
          </a:xfrm>
          <a:prstGeom prst="flowChartTerminator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Done</a:t>
            </a:r>
          </a:p>
        </p:txBody>
      </p:sp>
      <p:graphicFrame>
        <p:nvGraphicFramePr>
          <p:cNvPr id="13355" name="Object 5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438400" y="1520825"/>
          <a:ext cx="685800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9" imgW="571252" imgH="393529" progId="Equation.3">
                  <p:embed/>
                </p:oleObj>
              </mc:Choice>
              <mc:Fallback>
                <p:oleObj name="Equation" r:id="rId9" imgW="571252" imgH="393529" progId="Equation.3">
                  <p:embed/>
                  <p:pic>
                    <p:nvPicPr>
                      <p:cNvPr id="1335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520825"/>
                        <a:ext cx="685800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Date Placeholder 4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81BDA1B-8380-4223-8649-423CCC27A8ED}" type="datetime1">
              <a:rPr lang="en-US" smtClean="0">
                <a:latin typeface="Garamond" charset="0"/>
              </a:rPr>
              <a:t>9/13/2019</a:t>
            </a:fld>
            <a:endParaRPr lang="en-US">
              <a:latin typeface="Garamond" charset="0"/>
            </a:endParaRPr>
          </a:p>
        </p:txBody>
      </p:sp>
      <p:sp>
        <p:nvSpPr>
          <p:cNvPr id="46" name="Slide Number Placeholder 4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B0DF596-AA13-FB43-951C-D6783C773A39}" type="slidenum">
              <a:rPr lang="en-US">
                <a:latin typeface="Garamond" charset="0"/>
              </a:rPr>
              <a:pPr eaLnBrk="1" hangingPunct="1"/>
              <a:t>23</a:t>
            </a:fld>
            <a:endParaRPr lang="en-US">
              <a:latin typeface="Garamond" charset="0"/>
            </a:endParaRPr>
          </a:p>
        </p:txBody>
      </p:sp>
      <p:sp>
        <p:nvSpPr>
          <p:cNvPr id="47" name="Footer Placeholder 4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ECE Application Programming: Lecture 6</a:t>
            </a:r>
          </a:p>
        </p:txBody>
      </p:sp>
      <p:pic>
        <p:nvPicPr>
          <p:cNvPr id="13359" name="Picture 1"/>
          <p:cNvPicPr>
            <a:picLocks noChangeAspect="1" noChangeArrowheads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075" y="320675"/>
            <a:ext cx="8223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Flowchart: solution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9F47B9F-02A5-4CB9-BB9B-D64740892053}" type="datetime1">
              <a:rPr lang="en-US" smtClean="0">
                <a:latin typeface="Garamond" charset="0"/>
              </a:rPr>
              <a:t>9/13/2019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E67A257-41A8-5E4E-9B9A-CB0D6312BC0F}" type="slidenum">
              <a:rPr lang="en-US">
                <a:latin typeface="Garamond" charset="0"/>
              </a:rPr>
              <a:pPr eaLnBrk="1" hangingPunct="1"/>
              <a:t>24</a:t>
            </a:fld>
            <a:endParaRPr lang="en-US">
              <a:latin typeface="Garamond" charset="0"/>
            </a:endParaRPr>
          </a:p>
        </p:txBody>
      </p:sp>
      <p:pic>
        <p:nvPicPr>
          <p:cNvPr id="1639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9563" y="1050925"/>
            <a:ext cx="3475037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Converting flowchart to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What data are used in the process?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Can those data be represented as constants?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If not, what variables are needed?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/>
              <a:t>How many?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/>
              <a:t>What type(s)?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/>
              <a:t>How should variables be named?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What C statement corresponds to each process step?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Input statements: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Output statements: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Terminators: start/end of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main()</a:t>
            </a:r>
            <a:r>
              <a:rPr lang="en-US" dirty="0"/>
              <a:t> function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/>
              <a:t>Will generalize later to any function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General process steps: basic expressions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/>
              <a:t>May need multiple lines of code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AE09262-A88D-4120-93B3-F87FEBC36B01}" type="datetime1">
              <a:rPr lang="en-US" smtClean="0">
                <a:latin typeface="Garamond" charset="0"/>
              </a:rPr>
              <a:t>9/13/2019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D717274-A51A-4040-92B1-2EDF7663E2A5}" type="slidenum">
              <a:rPr lang="en-US">
                <a:latin typeface="Garamond" charset="0"/>
              </a:rPr>
              <a:pPr eaLnBrk="1" hangingPunct="1"/>
              <a:t>25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Debugging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Most IDEs allow ability to view state of program while running through </a:t>
            </a:r>
            <a:r>
              <a:rPr lang="en-US" dirty="0">
                <a:solidFill>
                  <a:srgbClr val="0000FF"/>
                </a:solidFill>
                <a:ea typeface="+mn-ea"/>
              </a:rPr>
              <a:t>debugger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View variable values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Execute program: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/>
              <a:t>One line at a time (</a:t>
            </a:r>
            <a:r>
              <a:rPr lang="en-US" dirty="0">
                <a:solidFill>
                  <a:srgbClr val="0000FF"/>
                </a:solidFill>
              </a:rPr>
              <a:t>single step</a:t>
            </a:r>
            <a:r>
              <a:rPr lang="en-US" dirty="0"/>
              <a:t>)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/>
              <a:t>By running until reaching a pre-defined stopping point (</a:t>
            </a:r>
            <a:r>
              <a:rPr lang="en-US" dirty="0">
                <a:solidFill>
                  <a:srgbClr val="0000FF"/>
                </a:solidFill>
              </a:rPr>
              <a:t>breakpoint</a:t>
            </a:r>
            <a:r>
              <a:rPr lang="en-US" dirty="0"/>
              <a:t>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Can isolate bugs without altering program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Alternate solution: inserting print statements to show program state at various points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Disadvantages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/>
              <a:t>Inefficient--repeated compilation, must keep adding statements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/>
              <a:t>May actually alter operation of other statements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4F8DAA2-41E9-435D-98A0-34AE3C671650}" type="datetime1">
              <a:rPr lang="en-US" smtClean="0">
                <a:latin typeface="Garamond" charset="0"/>
              </a:rPr>
              <a:t>9/13/2019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992467D-A545-7545-B1A9-C912DDFF68B3}" type="slidenum">
              <a:rPr lang="en-US">
                <a:latin typeface="Garamond" charset="0"/>
              </a:rPr>
              <a:pPr eaLnBrk="1" hangingPunct="1"/>
              <a:t>26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charset="0"/>
              </a:rPr>
              <a:t>Sample program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>
                <a:latin typeface="Arial" charset="0"/>
              </a:rPr>
              <a:t>Prompts user to enter four numbers on a single line, which represent the contents of a 2x2 array</a:t>
            </a:r>
          </a:p>
          <a:p>
            <a:r>
              <a:rPr lang="en-US" sz="2800" dirty="0">
                <a:latin typeface="Arial" charset="0"/>
              </a:rPr>
              <a:t>After reading values, program prints matrix represented by these values</a:t>
            </a:r>
          </a:p>
          <a:p>
            <a:pPr lvl="1"/>
            <a:r>
              <a:rPr lang="en-US" sz="2400" dirty="0">
                <a:latin typeface="Arial" charset="0"/>
              </a:rPr>
              <a:t>For example, if the user enters </a:t>
            </a:r>
            <a:r>
              <a:rPr lang="ja-JP" altLang="en-US" sz="2400" dirty="0">
                <a:latin typeface="Arial" charset="0"/>
              </a:rPr>
              <a:t>“</a:t>
            </a:r>
            <a:r>
              <a:rPr lang="en-US" sz="2400" dirty="0">
                <a:latin typeface="Courier New" charset="0"/>
                <a:cs typeface="Courier New" charset="0"/>
              </a:rPr>
              <a:t>1 2 3 4</a:t>
            </a:r>
            <a:r>
              <a:rPr lang="ja-JP" altLang="en-US" sz="2400" dirty="0">
                <a:latin typeface="Arial" charset="0"/>
              </a:rPr>
              <a:t>”</a:t>
            </a:r>
            <a:r>
              <a:rPr lang="en-US" sz="2400" dirty="0">
                <a:latin typeface="Arial" charset="0"/>
              </a:rPr>
              <a:t>, print:</a:t>
            </a:r>
            <a:r>
              <a:rPr lang="en-US" sz="2400" dirty="0">
                <a:latin typeface="Courier New" charset="0"/>
                <a:cs typeface="Courier New" charset="0"/>
              </a:rPr>
              <a:t> </a:t>
            </a:r>
          </a:p>
          <a:p>
            <a:pPr>
              <a:buNone/>
            </a:pPr>
            <a:r>
              <a:rPr lang="en-US" sz="2800" dirty="0">
                <a:latin typeface="Courier New" charset="0"/>
                <a:cs typeface="Courier New" charset="0"/>
              </a:rPr>
              <a:t>      1  2</a:t>
            </a:r>
          </a:p>
          <a:p>
            <a:pPr>
              <a:buNone/>
            </a:pPr>
            <a:r>
              <a:rPr lang="en-US" sz="2800" dirty="0">
                <a:latin typeface="Courier New" charset="0"/>
                <a:cs typeface="Courier New" charset="0"/>
              </a:rPr>
              <a:t>	    3  4</a:t>
            </a:r>
          </a:p>
          <a:p>
            <a:pPr lvl="1"/>
            <a:r>
              <a:rPr lang="en-US" sz="2400" dirty="0">
                <a:latin typeface="Arial" charset="0"/>
              </a:rPr>
              <a:t>Assume all values have the same number of digits</a:t>
            </a:r>
          </a:p>
          <a:p>
            <a:r>
              <a:rPr lang="en-US" sz="2800" dirty="0">
                <a:latin typeface="Arial" charset="0"/>
              </a:rPr>
              <a:t>Also, calculate the matrix determinant and print it on a separate line</a:t>
            </a:r>
          </a:p>
          <a:p>
            <a:pPr lvl="1"/>
            <a:r>
              <a:rPr lang="en-US" sz="2400" dirty="0">
                <a:latin typeface="Arial" charset="0"/>
              </a:rPr>
              <a:t>In example above, determinant = (1x4) - (2x3) = 4-6 = -2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0A6695D-F17E-4E29-A7D4-0DF75E863752}" type="datetime1">
              <a:rPr lang="en-US" smtClean="0">
                <a:latin typeface="Garamond" charset="0"/>
              </a:rPr>
              <a:t>9/13/2019</a:t>
            </a:fld>
            <a:endParaRPr lang="en-US">
              <a:latin typeface="Garamond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ECE Application Programming: Lecture 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CB7CD94-676C-A646-B10D-34D18983B456}" type="slidenum">
              <a:rPr lang="en-US">
                <a:latin typeface="Garamond" charset="0"/>
              </a:rPr>
              <a:pPr eaLnBrk="1" hangingPunct="1"/>
              <a:t>27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36B5E-402D-4B86-8DDA-A751734D9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Debug demonstration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60FA91-481C-4142-88AD-B6D8E4733F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Will use sample program to demonstrate use of following key features</a:t>
            </a:r>
          </a:p>
          <a:p>
            <a:pPr lvl="1"/>
            <a:r>
              <a:rPr lang="en-US" dirty="0"/>
              <a:t>Breakpoints</a:t>
            </a:r>
          </a:p>
          <a:p>
            <a:pPr lvl="1"/>
            <a:r>
              <a:rPr lang="en-US" dirty="0"/>
              <a:t>Single stepping through program</a:t>
            </a:r>
          </a:p>
          <a:p>
            <a:pPr lvl="1"/>
            <a:r>
              <a:rPr lang="en-US" dirty="0"/>
              <a:t>Viewing program state (variable values)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2E6A72-6231-4156-AEB1-02A43D4C8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EB871-81A5-4567-B8B9-089A712E7A67}" type="datetime1">
              <a:rPr lang="en-US" smtClean="0"/>
              <a:t>9/13/2019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3C4811-06CA-4A87-B8D0-764BE7F29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6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039936-F9E4-4B16-81C6-DE9E74BDF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ADDE5-9B44-254B-89B4-A832413121CB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9473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Next time</a:t>
            </a:r>
          </a:p>
          <a:p>
            <a:pPr lvl="1"/>
            <a:r>
              <a:rPr lang="en-US">
                <a:latin typeface="Arial" charset="0"/>
              </a:rPr>
              <a:t>Conditional statements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altLang="en-US" dirty="0"/>
              <a:t>Text exercises: Ch. 2 due 9/18</a:t>
            </a:r>
          </a:p>
          <a:p>
            <a:pPr lvl="2"/>
            <a:r>
              <a:rPr lang="en-US" altLang="en-US" dirty="0">
                <a:solidFill>
                  <a:srgbClr val="FF0000"/>
                </a:solidFill>
              </a:rPr>
              <a:t>No late textbook exercises accepted!</a:t>
            </a:r>
          </a:p>
          <a:p>
            <a:pPr lvl="1"/>
            <a:r>
              <a:rPr lang="en-US" dirty="0"/>
              <a:t>Program 2 due Friday, 9/20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0F80D00-62D5-9440-A6F8-7FA0246809CB}" type="datetime1">
              <a:rPr lang="en-US" smtClean="0">
                <a:latin typeface="Garamond" charset="0"/>
              </a:rPr>
              <a:t>9/13/2019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3D74FDE-FEE1-CB45-8B27-E9C911E01F27}" type="slidenum">
              <a:rPr lang="en-US">
                <a:latin typeface="Garamond" charset="0"/>
              </a:rPr>
              <a:pPr eaLnBrk="1" hangingPunct="1"/>
              <a:t>29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2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Learn basic I/O</a:t>
            </a:r>
          </a:p>
          <a:p>
            <a:r>
              <a:rPr lang="en-US" dirty="0"/>
              <a:t>Basic circuit analysis</a:t>
            </a:r>
          </a:p>
          <a:p>
            <a:pPr lvl="1"/>
            <a:r>
              <a:rPr lang="en-US" dirty="0"/>
              <a:t>All formulas on last page of figures document</a:t>
            </a:r>
          </a:p>
          <a:p>
            <a:r>
              <a:rPr lang="en-US" dirty="0" err="1"/>
              <a:t>zyBooks</a:t>
            </a:r>
            <a:r>
              <a:rPr lang="en-US" dirty="0"/>
              <a:t>-specific note</a:t>
            </a:r>
          </a:p>
          <a:p>
            <a:pPr lvl="1"/>
            <a:r>
              <a:rPr lang="en-US" dirty="0"/>
              <a:t>Inputs aren’t shown when test output </a:t>
            </a:r>
            <a:r>
              <a:rPr lang="en-US"/>
              <a:t>is printed</a:t>
            </a:r>
            <a:endParaRPr lang="en-US" dirty="0"/>
          </a:p>
          <a:p>
            <a:r>
              <a:rPr lang="en-US" dirty="0"/>
              <a:t>Visual Studio-specific note</a:t>
            </a:r>
          </a:p>
          <a:p>
            <a:pPr lvl="1"/>
            <a:r>
              <a:rPr lang="en-US" dirty="0"/>
              <a:t>To avoid </a:t>
            </a:r>
            <a:r>
              <a:rPr lang="en-US" dirty="0" err="1"/>
              <a:t>scanf</a:t>
            </a:r>
            <a:r>
              <a:rPr lang="en-US" dirty="0"/>
              <a:t>() warnings, include following line </a:t>
            </a:r>
            <a:r>
              <a:rPr lang="en-US" u="sng" dirty="0"/>
              <a:t>before</a:t>
            </a:r>
            <a:r>
              <a:rPr lang="en-US" dirty="0"/>
              <a:t>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#include &lt;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stdio.h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&gt;</a:t>
            </a:r>
            <a:r>
              <a:rPr lang="en-US" dirty="0"/>
              <a:t>:</a:t>
            </a:r>
          </a:p>
          <a:p>
            <a:pPr marL="344487" lvl="1" indent="0"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#define _CRT_SECURE_NO_WARNINGS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88A27-6320-AF42-B5B9-27BB24F270C3}" type="datetime1">
              <a:rPr lang="en-US" smtClean="0"/>
              <a:t>9/13/2019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ADDE5-9B44-254B-89B4-A832413121C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255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EB2AE28-BCDB-2C4C-95A3-2D2CBE05FD5F}" type="slidenum">
              <a:rPr lang="en-US">
                <a:latin typeface="Garamond" charset="0"/>
              </a:rPr>
              <a:pPr eaLnBrk="1" hangingPunct="1"/>
              <a:t>4</a:t>
            </a:fld>
            <a:endParaRPr lang="en-US">
              <a:latin typeface="Garamond" charset="0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charset="0"/>
              </a:rPr>
              <a:t>Review: Arithmetic Operations</a:t>
            </a:r>
          </a:p>
        </p:txBody>
      </p:sp>
      <p:graphicFrame>
        <p:nvGraphicFramePr>
          <p:cNvPr id="47107" name="Group 3"/>
          <p:cNvGraphicFramePr>
            <a:graphicFrameLocks noGrp="1"/>
          </p:cNvGraphicFramePr>
          <p:nvPr/>
        </p:nvGraphicFramePr>
        <p:xfrm>
          <a:off x="1447800" y="1295400"/>
          <a:ext cx="6096000" cy="3621087"/>
        </p:xfrm>
        <a:graphic>
          <a:graphicData uri="http://schemas.openxmlformats.org/drawingml/2006/table">
            <a:tbl>
              <a:tblPr/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81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Operation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Operator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Addition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+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1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Subtraction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-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1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Multiplication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*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1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Division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/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30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Modulus Division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(Remainder)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%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61FB633-8CDF-D244-A618-6ADDC8D88E78}" type="datetime1">
              <a:rPr lang="en-US" smtClean="0">
                <a:latin typeface="Garamond" charset="0"/>
              </a:rPr>
              <a:t>9/13/2019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5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printf()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To print variables (or constants), insert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%&lt;type&gt; </a:t>
            </a:r>
            <a:r>
              <a:rPr lang="en-US" dirty="0">
                <a:ea typeface="+mn-ea"/>
              </a:rPr>
              <a:t>in your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()</a:t>
            </a:r>
            <a:r>
              <a:rPr lang="en-US" dirty="0">
                <a:ea typeface="+mn-ea"/>
              </a:rPr>
              <a:t> format string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%c</a:t>
            </a:r>
            <a:r>
              <a:rPr lang="en-US" dirty="0"/>
              <a:t>: single character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%d </a:t>
            </a:r>
            <a:r>
              <a:rPr lang="en-US" dirty="0"/>
              <a:t>or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: signed decimal integer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%f</a:t>
            </a:r>
            <a:r>
              <a:rPr lang="en-US" dirty="0"/>
              <a:t>: float;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%lf</a:t>
            </a:r>
            <a:r>
              <a:rPr lang="en-US" dirty="0"/>
              <a:t>: double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/>
              <a:t>Prints 6 digits after decimal point by default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/>
              <a:t>To control # digits, use precision </a:t>
            </a:r>
          </a:p>
          <a:p>
            <a:pPr lvl="3">
              <a:buFont typeface="Wingdings" pitchFamily="2" charset="2"/>
              <a:buChar char="q"/>
              <a:defRPr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"%.4lf"</a:t>
            </a:r>
            <a:r>
              <a:rPr lang="en-US" dirty="0"/>
              <a:t> prints with 4 digits (4</a:t>
            </a:r>
            <a:r>
              <a:rPr lang="en-US" baseline="30000" dirty="0"/>
              <a:t>th</a:t>
            </a:r>
            <a:r>
              <a:rPr lang="en-US" dirty="0"/>
              <a:t> digit rounds)</a:t>
            </a:r>
          </a:p>
          <a:p>
            <a:pPr lvl="3">
              <a:buFont typeface="Wingdings" pitchFamily="2" charset="2"/>
              <a:buChar char="q"/>
              <a:defRPr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"%.0lf"</a:t>
            </a:r>
            <a:r>
              <a:rPr lang="en-US" dirty="0"/>
              <a:t> prints with 0 digits (round to nearest integer)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Each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%&lt;type&gt; </a:t>
            </a:r>
            <a:r>
              <a:rPr lang="en-US" dirty="0">
                <a:ea typeface="+mn-ea"/>
              </a:rPr>
              <a:t>must correspond to a variable or constant that follows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>
                <a:latin typeface="Courier New" pitchFamily="49" charset="0"/>
              </a:rPr>
              <a:t>printf</a:t>
            </a:r>
            <a:r>
              <a:rPr lang="en-US" dirty="0">
                <a:latin typeface="Courier New" pitchFamily="49" charset="0"/>
              </a:rPr>
              <a:t>("a=%.3f, b=%.2f", a, b);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27BF37D-A914-044D-9953-B053C28ED419}" type="datetime1">
              <a:rPr lang="en-US" smtClean="0">
                <a:latin typeface="Garamond" charset="0"/>
              </a:rPr>
              <a:t>9/13/2019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13175BB-43EE-A941-A7FD-4914D7C2F2DD}" type="slidenum">
              <a:rPr lang="en-US">
                <a:latin typeface="Garamond" charset="0"/>
              </a:rPr>
              <a:pPr eaLnBrk="1" hangingPunct="1"/>
              <a:t>5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200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printf() example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b="1" dirty="0">
                <a:latin typeface="Courier New" pitchFamily="49" charset="0"/>
                <a:ea typeface="+mn-ea"/>
              </a:rPr>
              <a:t>float a=67.49,b=9.999925;</a:t>
            </a:r>
            <a:r>
              <a:rPr lang="en-US" b="1" dirty="0">
                <a:ea typeface="+mn-ea"/>
              </a:rPr>
              <a:t>	</a:t>
            </a:r>
            <a:br>
              <a:rPr lang="en-US" b="1" dirty="0">
                <a:solidFill>
                  <a:schemeClr val="accent2"/>
                </a:solidFill>
                <a:latin typeface="Courier New" pitchFamily="49" charset="0"/>
                <a:ea typeface="+mn-ea"/>
              </a:rPr>
            </a:br>
            <a:r>
              <a:rPr lang="en-US" b="1" dirty="0" err="1">
                <a:latin typeface="Courier New" pitchFamily="49" charset="0"/>
                <a:ea typeface="+mn-ea"/>
              </a:rPr>
              <a:t>printf</a:t>
            </a:r>
            <a:r>
              <a:rPr lang="en-US" b="1" dirty="0">
                <a:latin typeface="Courier New" pitchFamily="49" charset="0"/>
                <a:ea typeface="+mn-ea"/>
              </a:rPr>
              <a:t>("hello %f there %f\n",</a:t>
            </a:r>
            <a:r>
              <a:rPr lang="en-US" b="1" dirty="0" err="1">
                <a:latin typeface="Courier New" pitchFamily="49" charset="0"/>
                <a:ea typeface="+mn-ea"/>
              </a:rPr>
              <a:t>a,b</a:t>
            </a:r>
            <a:r>
              <a:rPr lang="en-US" b="1" dirty="0">
                <a:latin typeface="Courier New" pitchFamily="49" charset="0"/>
                <a:ea typeface="+mn-ea"/>
              </a:rPr>
              <a:t>);</a:t>
            </a:r>
            <a:br>
              <a:rPr lang="en-US" b="1" dirty="0">
                <a:latin typeface="Courier New" pitchFamily="49" charset="0"/>
                <a:ea typeface="+mn-ea"/>
              </a:rPr>
            </a:br>
            <a:r>
              <a:rPr lang="en-US" b="1" dirty="0" err="1">
                <a:latin typeface="Courier New" pitchFamily="49" charset="0"/>
                <a:ea typeface="+mn-ea"/>
              </a:rPr>
              <a:t>printf</a:t>
            </a:r>
            <a:r>
              <a:rPr lang="en-US" b="1" dirty="0">
                <a:latin typeface="Courier New" pitchFamily="49" charset="0"/>
                <a:ea typeface="+mn-ea"/>
              </a:rPr>
              <a:t>("%</a:t>
            </a:r>
            <a:r>
              <a:rPr lang="en-US" b="1" dirty="0" err="1">
                <a:latin typeface="Courier New" pitchFamily="49" charset="0"/>
                <a:ea typeface="+mn-ea"/>
              </a:rPr>
              <a:t>f%f%f%f</a:t>
            </a:r>
            <a:r>
              <a:rPr lang="en-US" b="1" dirty="0">
                <a:latin typeface="Courier New" pitchFamily="49" charset="0"/>
                <a:ea typeface="+mn-ea"/>
              </a:rPr>
              <a:t>\n",</a:t>
            </a:r>
            <a:r>
              <a:rPr lang="en-US" b="1" dirty="0" err="1">
                <a:latin typeface="Courier New" pitchFamily="49" charset="0"/>
                <a:ea typeface="+mn-ea"/>
              </a:rPr>
              <a:t>a,a,b,b</a:t>
            </a:r>
            <a:r>
              <a:rPr lang="en-US" b="1" dirty="0">
                <a:latin typeface="Courier New" pitchFamily="49" charset="0"/>
                <a:ea typeface="+mn-ea"/>
              </a:rPr>
              <a:t>);</a:t>
            </a:r>
            <a:br>
              <a:rPr lang="en-US" b="1" dirty="0">
                <a:latin typeface="Courier New" pitchFamily="49" charset="0"/>
                <a:ea typeface="+mn-ea"/>
              </a:rPr>
            </a:br>
            <a:r>
              <a:rPr lang="en-US" b="1" dirty="0" err="1">
                <a:latin typeface="Courier New" pitchFamily="49" charset="0"/>
                <a:ea typeface="+mn-ea"/>
              </a:rPr>
              <a:t>printf</a:t>
            </a:r>
            <a:r>
              <a:rPr lang="en-US" b="1" dirty="0">
                <a:latin typeface="Courier New" pitchFamily="49" charset="0"/>
                <a:ea typeface="+mn-ea"/>
              </a:rPr>
              <a:t>("a=%.2f, b=%.1f",a,b);</a:t>
            </a:r>
            <a:br>
              <a:rPr lang="en-US" b="1" dirty="0">
                <a:latin typeface="Courier New" pitchFamily="49" charset="0"/>
                <a:ea typeface="+mn-ea"/>
              </a:rPr>
            </a:br>
            <a:r>
              <a:rPr lang="en-US" b="1" dirty="0" err="1">
                <a:latin typeface="Courier New" pitchFamily="49" charset="0"/>
                <a:ea typeface="+mn-ea"/>
              </a:rPr>
              <a:t>printf</a:t>
            </a:r>
            <a:r>
              <a:rPr lang="en-US" b="1" dirty="0">
                <a:latin typeface="Courier New" pitchFamily="49" charset="0"/>
                <a:ea typeface="+mn-ea"/>
              </a:rPr>
              <a:t>("Cool huh?\n");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dirty="0">
              <a:ea typeface="+mn-ea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dirty="0">
                <a:ea typeface="+mn-ea"/>
              </a:rPr>
              <a:t>Printed: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+mn-ea"/>
              </a:rPr>
              <a:t>hello 67.490000 there 9.999925</a:t>
            </a:r>
            <a:br>
              <a:rPr lang="en-US" b="1" dirty="0">
                <a:solidFill>
                  <a:srgbClr val="FF0000"/>
                </a:solidFill>
                <a:latin typeface="Courier New" pitchFamily="49" charset="0"/>
                <a:ea typeface="+mn-ea"/>
              </a:rPr>
            </a:b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+mn-ea"/>
              </a:rPr>
              <a:t>67.49000067.4900009.9999259.999925</a:t>
            </a:r>
            <a:br>
              <a:rPr lang="en-US" b="1" dirty="0">
                <a:solidFill>
                  <a:srgbClr val="FF0000"/>
                </a:solidFill>
                <a:latin typeface="Courier New" pitchFamily="49" charset="0"/>
                <a:ea typeface="+mn-ea"/>
              </a:rPr>
            </a:b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+mn-ea"/>
              </a:rPr>
              <a:t>a=67.49, b=10.0Cool huh?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E398DD3-97B1-334C-A8A3-4B9585A1285E}" type="datetime1">
              <a:rPr lang="en-US" smtClean="0">
                <a:latin typeface="Garamond" charset="0"/>
              </a:rPr>
              <a:t>9/13/2019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5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893DDA7-F086-9544-A239-7769D18CF91B}" type="slidenum">
              <a:rPr lang="en-US">
                <a:latin typeface="Garamond" charset="0"/>
              </a:rPr>
              <a:pPr eaLnBrk="1" hangingPunct="1"/>
              <a:t>6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printf()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57800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Show the output from each programs(assume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#include &lt;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stdio.h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&gt;</a:t>
            </a:r>
            <a:r>
              <a:rPr lang="en-US" dirty="0">
                <a:ea typeface="+mn-ea"/>
              </a:rPr>
              <a:t> for all)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b="1" dirty="0">
                <a:latin typeface="Courier New"/>
                <a:ea typeface="+mn-ea"/>
              </a:rPr>
              <a:t>void main() 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>
                <a:latin typeface="Courier New"/>
                <a:ea typeface="+mn-ea"/>
              </a:rPr>
              <a:t>	</a:t>
            </a:r>
            <a:r>
              <a:rPr lang="en-US" b="1" dirty="0" err="1">
                <a:latin typeface="Courier New"/>
                <a:ea typeface="+mn-ea"/>
              </a:rPr>
              <a:t>int</a:t>
            </a:r>
            <a:r>
              <a:rPr lang="en-US" b="1" dirty="0">
                <a:latin typeface="Courier New"/>
                <a:ea typeface="+mn-ea"/>
              </a:rPr>
              <a:t> </a:t>
            </a:r>
            <a:r>
              <a:rPr lang="en-US" b="1" dirty="0" err="1">
                <a:latin typeface="Courier New"/>
                <a:ea typeface="+mn-ea"/>
              </a:rPr>
              <a:t>i</a:t>
            </a:r>
            <a:r>
              <a:rPr lang="en-US" b="1" dirty="0">
                <a:latin typeface="Courier New"/>
                <a:ea typeface="+mn-ea"/>
              </a:rPr>
              <a:t>=2, j=3, k, m;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>
                <a:latin typeface="Courier New"/>
                <a:ea typeface="+mn-ea"/>
              </a:rPr>
              <a:t>	k = j * i;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>
                <a:latin typeface="Courier New"/>
                <a:ea typeface="+mn-ea"/>
              </a:rPr>
              <a:t>	m = i + j;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>
                <a:latin typeface="Courier New"/>
                <a:ea typeface="+mn-ea"/>
              </a:rPr>
              <a:t>	</a:t>
            </a:r>
            <a:r>
              <a:rPr lang="en-US" b="1" dirty="0" err="1">
                <a:latin typeface="Courier New"/>
                <a:ea typeface="+mn-ea"/>
              </a:rPr>
              <a:t>printf</a:t>
            </a:r>
            <a:r>
              <a:rPr lang="en-US" b="1" dirty="0">
                <a:latin typeface="Courier New"/>
                <a:ea typeface="+mn-ea"/>
              </a:rPr>
              <a:t>("%d %d %d %d\n", i, j, k, m);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>
                <a:latin typeface="Courier New"/>
                <a:ea typeface="+mn-ea"/>
              </a:rPr>
              <a:t>}</a:t>
            </a:r>
          </a:p>
          <a:p>
            <a:pPr>
              <a:buFont typeface="Wingdings" pitchFamily="2" charset="2"/>
              <a:buNone/>
              <a:defRPr/>
            </a:pPr>
            <a:endParaRPr lang="en-US" b="1" dirty="0">
              <a:latin typeface="Courier New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b="1" dirty="0">
                <a:latin typeface="Courier New"/>
                <a:ea typeface="+mn-ea"/>
              </a:rPr>
              <a:t>void main() 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>
                <a:latin typeface="Courier New"/>
                <a:ea typeface="+mn-ea"/>
              </a:rPr>
              <a:t>	double f, g;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>
                <a:latin typeface="Courier New"/>
                <a:ea typeface="+mn-ea"/>
              </a:rPr>
              <a:t>	f = 1.0 / 4.0;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>
                <a:latin typeface="Courier New"/>
                <a:ea typeface="+mn-ea"/>
              </a:rPr>
              <a:t>	g = f * 20;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>
                <a:latin typeface="Courier New"/>
                <a:ea typeface="+mn-ea"/>
              </a:rPr>
              <a:t>	</a:t>
            </a:r>
            <a:r>
              <a:rPr lang="en-US" b="1" dirty="0" err="1">
                <a:latin typeface="Courier New"/>
                <a:ea typeface="+mn-ea"/>
              </a:rPr>
              <a:t>printf</a:t>
            </a:r>
            <a:r>
              <a:rPr lang="en-US" b="1" dirty="0">
                <a:latin typeface="Courier New"/>
                <a:ea typeface="+mn-ea"/>
              </a:rPr>
              <a:t>("f = %lf,\ng = %.2lf\n", f, g);</a:t>
            </a:r>
            <a:endParaRPr lang="pt-BR" b="1" dirty="0">
              <a:latin typeface="Courier New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b="1" dirty="0">
                <a:latin typeface="Courier New"/>
                <a:ea typeface="+mn-ea"/>
              </a:rPr>
              <a:t>}</a:t>
            </a:r>
          </a:p>
          <a:p>
            <a:pPr>
              <a:buFont typeface="Wingdings" pitchFamily="2" charset="2"/>
              <a:buNone/>
              <a:defRPr/>
            </a:pPr>
            <a:endParaRPr lang="en-US" b="1" dirty="0">
              <a:latin typeface="Courier New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b="1" dirty="0">
                <a:latin typeface="Courier New"/>
                <a:ea typeface="+mn-ea"/>
              </a:rPr>
              <a:t>void main() 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>
                <a:latin typeface="Courier New"/>
                <a:ea typeface="+mn-ea"/>
              </a:rPr>
              <a:t>	</a:t>
            </a:r>
            <a:r>
              <a:rPr lang="en-US" b="1" dirty="0" err="1">
                <a:latin typeface="Courier New"/>
                <a:ea typeface="+mn-ea"/>
              </a:rPr>
              <a:t>int</a:t>
            </a:r>
            <a:r>
              <a:rPr lang="en-US" b="1" dirty="0">
                <a:latin typeface="Courier New"/>
                <a:ea typeface="+mn-ea"/>
              </a:rPr>
              <a:t> a = 5, b = 2;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>
                <a:latin typeface="Courier New"/>
                <a:ea typeface="+mn-ea"/>
              </a:rPr>
              <a:t>	</a:t>
            </a:r>
            <a:r>
              <a:rPr lang="en-US" b="1" dirty="0" err="1">
                <a:latin typeface="Courier New"/>
                <a:ea typeface="+mn-ea"/>
              </a:rPr>
              <a:t>printf</a:t>
            </a:r>
            <a:r>
              <a:rPr lang="en-US" b="1" dirty="0">
                <a:latin typeface="Courier New"/>
                <a:ea typeface="+mn-ea"/>
              </a:rPr>
              <a:t>("</a:t>
            </a:r>
            <a:r>
              <a:rPr lang="en-US" b="1" dirty="0" err="1">
                <a:latin typeface="Courier New"/>
                <a:ea typeface="+mn-ea"/>
              </a:rPr>
              <a:t>Output%doesn't%dmake%dsense</a:t>
            </a:r>
            <a:r>
              <a:rPr lang="en-US" b="1" dirty="0">
                <a:latin typeface="Courier New"/>
                <a:ea typeface="+mn-ea"/>
              </a:rPr>
              <a:t>", a, b, a + b);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>
                <a:latin typeface="Courier New"/>
                <a:ea typeface="+mn-ea"/>
              </a:rPr>
              <a:t>}</a:t>
            </a:r>
            <a:endParaRPr lang="en-US" b="1" dirty="0"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endParaRPr lang="en-US" dirty="0">
              <a:ea typeface="+mn-ea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B390D6E-4AE1-104B-8087-BC01C72C365E}" type="datetime1">
              <a:rPr lang="en-US" smtClean="0">
                <a:latin typeface="Garamond" charset="0"/>
              </a:rPr>
              <a:t>9/13/2019</a:t>
            </a:fld>
            <a:endParaRPr lang="en-US">
              <a:latin typeface="Garamond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0DEDC24-7E19-0A47-92EF-E274083516A0}" type="slidenum">
              <a:rPr lang="en-US">
                <a:latin typeface="Garamond" charset="0"/>
              </a:rPr>
              <a:pPr eaLnBrk="1" hangingPunct="1"/>
              <a:t>7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1132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/>
                <a:ea typeface="+mn-ea"/>
              </a:rPr>
              <a:t>void main() 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/>
                <a:ea typeface="+mn-ea"/>
              </a:rPr>
              <a:t>	</a:t>
            </a:r>
            <a:r>
              <a:rPr lang="en-US" dirty="0" err="1">
                <a:latin typeface="Courier New"/>
                <a:ea typeface="+mn-ea"/>
              </a:rPr>
              <a:t>int</a:t>
            </a:r>
            <a:r>
              <a:rPr lang="en-US" dirty="0">
                <a:latin typeface="Courier New"/>
                <a:ea typeface="+mn-ea"/>
              </a:rPr>
              <a:t> i=2, j=3, k, m;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/>
                <a:ea typeface="+mn-ea"/>
              </a:rPr>
              <a:t>	k = j * i;			</a:t>
            </a:r>
            <a:r>
              <a:rPr lang="en-US" b="1" dirty="0">
                <a:solidFill>
                  <a:srgbClr val="FF0000"/>
                </a:solidFill>
                <a:latin typeface="Courier New"/>
                <a:ea typeface="+mn-ea"/>
              </a:rPr>
              <a:t>k = 2 * 3 = 6</a:t>
            </a:r>
            <a:endParaRPr lang="en-US" dirty="0">
              <a:latin typeface="Courier New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/>
                <a:ea typeface="+mn-ea"/>
              </a:rPr>
              <a:t>	m = i + j;			</a:t>
            </a:r>
            <a:r>
              <a:rPr lang="en-US" b="1" dirty="0">
                <a:solidFill>
                  <a:srgbClr val="FF0000"/>
                </a:solidFill>
                <a:latin typeface="Courier New"/>
                <a:ea typeface="+mn-ea"/>
              </a:rPr>
              <a:t>m = 2 + 3 = 5</a:t>
            </a:r>
            <a:endParaRPr lang="en-US" dirty="0">
              <a:latin typeface="Courier New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/>
                <a:ea typeface="+mn-ea"/>
              </a:rPr>
              <a:t>	</a:t>
            </a:r>
            <a:r>
              <a:rPr lang="en-US" dirty="0" err="1">
                <a:latin typeface="Courier New"/>
                <a:ea typeface="+mn-ea"/>
              </a:rPr>
              <a:t>printf</a:t>
            </a:r>
            <a:r>
              <a:rPr lang="en-US" dirty="0">
                <a:latin typeface="Courier New"/>
                <a:ea typeface="+mn-ea"/>
              </a:rPr>
              <a:t>("%d %d %d %d\n",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/>
                <a:ea typeface="+mn-ea"/>
              </a:rPr>
              <a:t>			 i, j, k, m);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/>
                <a:ea typeface="+mn-ea"/>
              </a:rPr>
              <a:t>}</a:t>
            </a:r>
          </a:p>
          <a:p>
            <a:pPr>
              <a:buFont typeface="Wingdings" pitchFamily="2" charset="2"/>
              <a:buNone/>
              <a:defRPr/>
            </a:pPr>
            <a:endParaRPr lang="en-US" dirty="0">
              <a:latin typeface="Courier New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b="1" u="sng" dirty="0">
                <a:solidFill>
                  <a:srgbClr val="FF0000"/>
                </a:solidFill>
                <a:latin typeface="Courier New"/>
                <a:ea typeface="+mn-ea"/>
              </a:rPr>
              <a:t>Output:</a:t>
            </a:r>
            <a:r>
              <a:rPr lang="en-US" dirty="0">
                <a:solidFill>
                  <a:srgbClr val="FF0000"/>
                </a:solidFill>
                <a:latin typeface="Courier New"/>
                <a:ea typeface="+mn-ea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/>
                <a:ea typeface="+mn-ea"/>
              </a:rPr>
              <a:t>2 3 6 5</a:t>
            </a:r>
          </a:p>
          <a:p>
            <a:pPr>
              <a:buFont typeface="Wingdings" pitchFamily="2" charset="2"/>
              <a:buNone/>
              <a:defRPr/>
            </a:pPr>
            <a:endParaRPr lang="en-US" b="1" u="sng" dirty="0">
              <a:solidFill>
                <a:srgbClr val="FF0000"/>
              </a:solidFill>
              <a:latin typeface="Courier New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endParaRPr lang="en-US" dirty="0">
              <a:latin typeface="Courier New"/>
              <a:ea typeface="+mn-ea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A15901D-C424-664C-BB1B-6D22ECEFBD6E}" type="datetime1">
              <a:rPr lang="en-US" smtClean="0">
                <a:latin typeface="Garamond" charset="0"/>
              </a:rPr>
              <a:t>9/13/2019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CE6FD37-A4EB-A241-A9A6-1BC4A2D357AE}" type="slidenum">
              <a:rPr lang="en-US">
                <a:latin typeface="Garamond" charset="0"/>
              </a:rPr>
              <a:pPr eaLnBrk="1" hangingPunct="1"/>
              <a:t>8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668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/>
                <a:ea typeface="+mn-ea"/>
              </a:rPr>
              <a:t>void main() 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/>
                <a:ea typeface="+mn-ea"/>
              </a:rPr>
              <a:t>	double f, g;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/>
                <a:ea typeface="+mn-ea"/>
              </a:rPr>
              <a:t>	f = 1.0 / 4.0;		</a:t>
            </a:r>
            <a:r>
              <a:rPr lang="en-US" b="1" dirty="0">
                <a:solidFill>
                  <a:srgbClr val="FF0000"/>
                </a:solidFill>
                <a:latin typeface="Courier New"/>
                <a:ea typeface="+mn-ea"/>
              </a:rPr>
              <a:t>f = 0.25</a:t>
            </a:r>
            <a:endParaRPr lang="en-US" dirty="0">
              <a:latin typeface="Courier New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/>
                <a:ea typeface="+mn-ea"/>
              </a:rPr>
              <a:t>	g = f * 20;			</a:t>
            </a:r>
            <a:r>
              <a:rPr lang="en-US" b="1" dirty="0">
                <a:solidFill>
                  <a:srgbClr val="FF0000"/>
                </a:solidFill>
                <a:latin typeface="Courier New"/>
                <a:ea typeface="+mn-ea"/>
              </a:rPr>
              <a:t>g = 0.25 * 20					  	  = 5</a:t>
            </a:r>
            <a:r>
              <a:rPr lang="en-US" dirty="0">
                <a:latin typeface="Courier New"/>
                <a:ea typeface="+mn-ea"/>
              </a:rPr>
              <a:t>	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/>
                <a:ea typeface="+mn-ea"/>
              </a:rPr>
              <a:t>	</a:t>
            </a:r>
            <a:r>
              <a:rPr lang="en-US" dirty="0" err="1">
                <a:latin typeface="Courier New"/>
                <a:ea typeface="+mn-ea"/>
              </a:rPr>
              <a:t>printf</a:t>
            </a:r>
            <a:r>
              <a:rPr lang="en-US" dirty="0">
                <a:latin typeface="Courier New"/>
                <a:ea typeface="+mn-ea"/>
              </a:rPr>
              <a:t>("f = %lf,\ng = %.2lf\n",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/>
                <a:ea typeface="+mn-ea"/>
              </a:rPr>
              <a:t>			 f, g);</a:t>
            </a:r>
            <a:endParaRPr lang="pt-BR" dirty="0">
              <a:latin typeface="Courier New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/>
                <a:ea typeface="+mn-ea"/>
              </a:rPr>
              <a:t>}</a:t>
            </a:r>
          </a:p>
          <a:p>
            <a:pPr>
              <a:buFont typeface="Wingdings" pitchFamily="2" charset="2"/>
              <a:buNone/>
              <a:defRPr/>
            </a:pPr>
            <a:endParaRPr lang="en-US" dirty="0">
              <a:latin typeface="Courier New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b="1" u="sng" dirty="0">
                <a:solidFill>
                  <a:srgbClr val="FF0000"/>
                </a:solidFill>
                <a:latin typeface="Courier New"/>
                <a:ea typeface="+mn-ea"/>
              </a:rPr>
              <a:t>Output:</a:t>
            </a:r>
            <a:r>
              <a:rPr lang="en-US" b="1" dirty="0">
                <a:solidFill>
                  <a:srgbClr val="FF0000"/>
                </a:solidFill>
                <a:latin typeface="Courier New"/>
                <a:ea typeface="+mn-ea"/>
              </a:rPr>
              <a:t> 	f = 0.250000,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>
                <a:solidFill>
                  <a:srgbClr val="FF0000"/>
                </a:solidFill>
                <a:latin typeface="Courier New"/>
                <a:ea typeface="+mn-ea"/>
              </a:rPr>
              <a:t>			g = 5.00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solidFill>
                  <a:srgbClr val="FF0000"/>
                </a:solidFill>
                <a:ea typeface="+mn-ea"/>
              </a:rPr>
              <a:t>(remember, 6 places after decimal point printed by default with floating-point data)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0F89C9C-16E6-F84C-90B1-225C25FAA9EE}" type="datetime1">
              <a:rPr lang="en-US" smtClean="0">
                <a:latin typeface="Garamond" charset="0"/>
              </a:rPr>
              <a:t>9/13/2019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2B97E1C-EAA8-5E40-BE86-4DBC70D8C2C6}" type="slidenum">
              <a:rPr lang="en-US">
                <a:latin typeface="Garamond" charset="0"/>
              </a:rPr>
              <a:pPr eaLnBrk="1" hangingPunct="1"/>
              <a:t>9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839813"/>
      </p:ext>
    </p:extLst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7292</TotalTime>
  <Words>1553</Words>
  <Application>Microsoft Office PowerPoint</Application>
  <PresentationFormat>On-screen Show (4:3)</PresentationFormat>
  <Paragraphs>402</Paragraphs>
  <Slides>29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Courier New</vt:lpstr>
      <vt:lpstr>Garamond</vt:lpstr>
      <vt:lpstr>Wingdings</vt:lpstr>
      <vt:lpstr>Edge</vt:lpstr>
      <vt:lpstr>Equation</vt:lpstr>
      <vt:lpstr>EECE.2160 ECE Application Programming</vt:lpstr>
      <vt:lpstr>Lecture outline</vt:lpstr>
      <vt:lpstr>Program 2 overview</vt:lpstr>
      <vt:lpstr>Review: Arithmetic Operations</vt:lpstr>
      <vt:lpstr>Review: printf() basics</vt:lpstr>
      <vt:lpstr>printf() example</vt:lpstr>
      <vt:lpstr>Example: printf()</vt:lpstr>
      <vt:lpstr>Example solution</vt:lpstr>
      <vt:lpstr>Example solution (cont.)</vt:lpstr>
      <vt:lpstr>Example solution (cont.)</vt:lpstr>
      <vt:lpstr>scanf() function</vt:lpstr>
      <vt:lpstr>scanf() and scanf_s()</vt:lpstr>
      <vt:lpstr>scanf() function</vt:lpstr>
      <vt:lpstr>scanf() function</vt:lpstr>
      <vt:lpstr>scanf() format strings</vt:lpstr>
      <vt:lpstr>scanf() return value</vt:lpstr>
      <vt:lpstr>Example</vt:lpstr>
      <vt:lpstr>Example solution</vt:lpstr>
      <vt:lpstr>Using scanf() and printf() together</vt:lpstr>
      <vt:lpstr>scanf() function - Payroll Ver 2</vt:lpstr>
      <vt:lpstr>Flowcharts</vt:lpstr>
      <vt:lpstr>Example: Quadratic Equation Solver</vt:lpstr>
      <vt:lpstr>Quadratic Equation Solver (cont.)</vt:lpstr>
      <vt:lpstr>Flowchart: solution</vt:lpstr>
      <vt:lpstr>Converting flowchart to program</vt:lpstr>
      <vt:lpstr>Debugging</vt:lpstr>
      <vt:lpstr>Sample program</vt:lpstr>
      <vt:lpstr>Debug demonstration</vt:lpstr>
      <vt:lpstr>Final notes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1596</cp:revision>
  <dcterms:created xsi:type="dcterms:W3CDTF">2006-04-03T05:03:01Z</dcterms:created>
  <dcterms:modified xsi:type="dcterms:W3CDTF">2019-09-13T13:00:28Z</dcterms:modified>
</cp:coreProperties>
</file>