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646" r:id="rId4"/>
    <p:sldId id="720" r:id="rId5"/>
    <p:sldId id="721" r:id="rId6"/>
    <p:sldId id="677" r:id="rId7"/>
    <p:sldId id="678" r:id="rId8"/>
    <p:sldId id="679" r:id="rId9"/>
    <p:sldId id="681" r:id="rId10"/>
    <p:sldId id="682" r:id="rId11"/>
    <p:sldId id="683" r:id="rId12"/>
    <p:sldId id="684" r:id="rId13"/>
    <p:sldId id="687" r:id="rId14"/>
    <p:sldId id="688" r:id="rId15"/>
    <p:sldId id="689" r:id="rId16"/>
    <p:sldId id="696" r:id="rId17"/>
    <p:sldId id="697" r:id="rId18"/>
    <p:sldId id="699" r:id="rId19"/>
    <p:sldId id="700" r:id="rId20"/>
    <p:sldId id="701" r:id="rId21"/>
    <p:sldId id="702" r:id="rId22"/>
    <p:sldId id="703" r:id="rId23"/>
    <p:sldId id="704" r:id="rId24"/>
    <p:sldId id="707" r:id="rId25"/>
    <p:sldId id="708" r:id="rId26"/>
    <p:sldId id="709" r:id="rId27"/>
    <p:sldId id="710" r:id="rId28"/>
    <p:sldId id="711" r:id="rId29"/>
    <p:sldId id="712" r:id="rId30"/>
    <p:sldId id="713" r:id="rId31"/>
    <p:sldId id="714" r:id="rId32"/>
    <p:sldId id="715" r:id="rId33"/>
    <p:sldId id="716" r:id="rId34"/>
    <p:sldId id="717" r:id="rId35"/>
    <p:sldId id="718" r:id="rId36"/>
    <p:sldId id="719" r:id="rId37"/>
    <p:sldId id="577" r:id="rId38"/>
    <p:sldId id="578" r:id="rId39"/>
    <p:sldId id="654" r:id="rId40"/>
    <p:sldId id="651" r:id="rId41"/>
    <p:sldId id="657" r:id="rId42"/>
    <p:sldId id="656" r:id="rId43"/>
    <p:sldId id="659" r:id="rId44"/>
    <p:sldId id="660" r:id="rId45"/>
    <p:sldId id="664" r:id="rId46"/>
    <p:sldId id="648" r:id="rId47"/>
    <p:sldId id="674" r:id="rId48"/>
    <p:sldId id="675" r:id="rId49"/>
    <p:sldId id="620" r:id="rId50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FF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7" autoAdjust="0"/>
    <p:restoredTop sz="89537" autoAdjust="0"/>
  </p:normalViewPr>
  <p:slideViewPr>
    <p:cSldViewPr>
      <p:cViewPr varScale="1">
        <p:scale>
          <a:sx n="87" d="100"/>
          <a:sy n="87" d="100"/>
        </p:scale>
        <p:origin x="-15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548" y="-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BA2F21-F15B-E342-9114-50BEDBE050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965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D8D728-0E1B-5948-9614-5C28E8BA37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018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71192DB-C40F-5747-9547-ACED72E03579}" type="slidenum">
              <a:rPr lang="en-US"/>
              <a:pPr/>
              <a:t>2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2C2E86A3-4BD8-ED40-9CA8-E59AEEA4F364}" type="slidenum">
              <a:rPr lang="en-US">
                <a:latin typeface="Times New Roman" charset="0"/>
              </a:rPr>
              <a:pPr/>
              <a:t>28</a:t>
            </a:fld>
            <a:endParaRPr lang="en-US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should seem a bit strange: the virtual address space has gaps in it!  Each segment gets mapped to contiguous locations in physical memory, but may be gaps between segments.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a little like walking around in the dark, and there are huge pits in the ground where you die if you step in the pit.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But! of course, a correct program will never step off into a pit, so ok.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correct program will never address gaps; if it does, trap to kernel and then core dump. Minor exception: stack, heap can grow.  In UNIX,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sbrk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 increases size of heap segment.  For stack, just take fault, system automatically increases size of stack.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Detail: Protection mode in segmentation table entries.  For example, code segment would be read-only (only execution and loads are allowed).  Data and stack segment would be read-write (stores allowed).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must be saved/restored on context switch?  Typically, segment table stored in CPU, not in memory, because it’s small.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Contents must be saved/restored.</a:t>
            </a:r>
            <a:endParaRPr lang="en-US" sz="12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3955F-9E14-2048-A3C7-B473A3FD983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Simpler, because allows use of a bitmap.  What's a bitmap?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001111100000001100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bit represents one page of physical memory -- 1 means allocated, 0 means unallocated.  Lots simpler than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base&amp;bounds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segmentation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3955F-9E14-2048-A3C7-B473A3FD983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420EB3B2-18D7-A846-91CF-18DF194E209B}" type="slidenum">
              <a:rPr lang="en-US">
                <a:latin typeface="Helvetica" charset="0"/>
              </a:rPr>
              <a:pPr/>
              <a:t>39</a:t>
            </a:fld>
            <a:endParaRPr lang="en-US">
              <a:latin typeface="Helvetica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1F86E035-8185-464F-B0DC-3C55087282BC}" type="slidenum">
              <a:rPr lang="en-US">
                <a:latin typeface="Helvetica" charset="0"/>
              </a:rPr>
              <a:pPr/>
              <a:t>41</a:t>
            </a:fld>
            <a:endParaRPr lang="en-US">
              <a:latin typeface="Helvetica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1862068C-D5E2-694D-B265-D9D835F6FF76}" type="slidenum">
              <a:rPr lang="en-US">
                <a:latin typeface="Helvetica" charset="0"/>
              </a:rPr>
              <a:pPr/>
              <a:t>42</a:t>
            </a:fld>
            <a:endParaRPr lang="en-US">
              <a:latin typeface="Helvetica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EE1D535B-9B51-6A41-ACBD-8F5CC1CB2909}" type="slidenum">
              <a:rPr lang="en-US">
                <a:latin typeface="Helvetica" charset="0"/>
              </a:rPr>
              <a:pPr/>
              <a:t>43</a:t>
            </a:fld>
            <a:endParaRPr lang="en-US">
              <a:latin typeface="Helvetica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F5D0A69F-CEB6-0846-A574-270C3C65BF77}" type="slidenum">
              <a:rPr lang="en-US">
                <a:latin typeface="Helvetica" charset="0"/>
              </a:rPr>
              <a:pPr/>
              <a:t>44</a:t>
            </a:fld>
            <a:endParaRPr lang="en-US">
              <a:latin typeface="Helvetica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523DCE1C-8CA1-0E41-8431-2FB77CD0EC35}" type="slidenum">
              <a:rPr lang="en-US">
                <a:latin typeface="Times New Roman" charset="0"/>
              </a:rPr>
              <a:pPr/>
              <a:t>45</a:t>
            </a:fld>
            <a:endParaRPr lang="en-US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4290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2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5052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B31BE9-2FC6-8746-BE69-2669D70F1910}" type="datetime1">
              <a:rPr lang="en-US" smtClean="0"/>
              <a:t>3/6/17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B30DB-1162-9C49-B8C5-04F23F6D33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2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F48E6-0017-AC43-9C5A-A86CFAAE7CBF}" type="datetime1">
              <a:rPr lang="en-US" smtClean="0"/>
              <a:t>3/6/17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88C0B-2D3D-8F4F-8D58-E142EF8FCA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6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4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4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3A53E8-E317-7342-B91C-59BB3F2F7C7F}" type="datetime1">
              <a:rPr lang="en-US" smtClean="0"/>
              <a:t>3/6/17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77AC6-D456-C645-9D18-CB10EBB2F8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19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712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8229600" cy="241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13164"/>
            <a:ext cx="8229600" cy="241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2A509-C376-EB41-9119-1A368252CDD2}" type="datetime1">
              <a:rPr lang="en-US" smtClean="0"/>
              <a:t>3/6/17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E0F1F-2016-AB47-89E8-85EB545AF7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42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712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3001"/>
            <a:ext cx="40386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7D89A-06F3-D948-8EE9-1F66A830EB02}" type="datetime1">
              <a:rPr lang="en-US" smtClean="0"/>
              <a:t>3/6/17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41C28-608F-1744-BA7B-883A698450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3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2EBCE-4F02-1F4F-B729-C968592C3B56}" type="datetime1">
              <a:rPr lang="en-US" smtClean="0"/>
              <a:t>3/6/17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7D84A-D9E1-964C-B1EF-5C5C24A64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8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E8B73-7EC3-B444-A48F-442C311E5D61}" type="datetime1">
              <a:rPr lang="en-US" smtClean="0"/>
              <a:t>3/6/17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128F6-75BF-EB48-B5DF-6B7193C549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1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215C85-099D-1C4B-9C68-256CE3CCDCAC}" type="datetime1">
              <a:rPr lang="en-US" smtClean="0"/>
              <a:t>3/6/17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766FD-8371-0D43-B157-ACE940524E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8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5F3C5B-807E-A846-979E-D59D09F43662}" type="datetime1">
              <a:rPr lang="en-US" smtClean="0"/>
              <a:t>3/6/17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C9DFB4-BB63-2E4C-98DC-E7560E7AE7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7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D5340-5B7B-8143-997F-1AC88430D91C}" type="datetime1">
              <a:rPr lang="en-US" smtClean="0"/>
              <a:t>3/6/17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8733E-2813-BD40-9E9A-9C3DDCF59C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6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15483-8575-5D4A-9B61-7BBB623E81AB}" type="datetime1">
              <a:rPr lang="en-US" smtClean="0"/>
              <a:t>3/6/17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1AEF5-A6D0-8343-8DB9-986E296C34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9759C-8100-E242-8298-AD6019021CBE}" type="datetime1">
              <a:rPr lang="en-US" smtClean="0"/>
              <a:t>3/6/17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ED29A-583A-E14B-925A-0EBF63183D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7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1B966-75A3-784E-A10C-13B431761B53}" type="datetime1">
              <a:rPr lang="en-US" smtClean="0"/>
              <a:t>3/6/17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92EE8-07C5-384F-B825-8DA5A1E4B6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9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1"/>
            <a:ext cx="82296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charset="0"/>
              </a:defRPr>
            </a:lvl1pPr>
          </a:lstStyle>
          <a:p>
            <a:fld id="{4D7F4EB0-6864-EC40-801E-9935BA88F23B}" type="datetime1">
              <a:rPr lang="en-US" smtClean="0"/>
              <a:t>3/6/17</a:t>
            </a:fld>
            <a:endParaRPr lang="en-US"/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charset="0"/>
              </a:defRPr>
            </a:lvl1pPr>
          </a:lstStyle>
          <a:p>
            <a:fld id="{FEFDC01F-0D3D-ED42-A821-F35DC9695E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  <p:sldLayoutId id="2147484391" r:id="rId12"/>
    <p:sldLayoutId id="214748439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3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2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2" y="1295400"/>
            <a:ext cx="7623175" cy="2133600"/>
          </a:xfrm>
        </p:spPr>
        <p:txBody>
          <a:bodyPr/>
          <a:lstStyle/>
          <a:p>
            <a:pPr algn="ctr" eaLnBrk="1" hangingPunct="1"/>
            <a:r>
              <a:rPr lang="en-US" sz="4600" dirty="0" smtClean="0">
                <a:latin typeface="Garamond" charset="0"/>
              </a:rPr>
              <a:t>EECE.4810/EECE.5730</a:t>
            </a:r>
            <a:r>
              <a:rPr lang="en-US" sz="4600" dirty="0">
                <a:latin typeface="Garamond" charset="0"/>
              </a:rPr>
              <a:t/>
            </a:r>
            <a:br>
              <a:rPr lang="en-US" sz="4600" dirty="0">
                <a:latin typeface="Garamond" charset="0"/>
              </a:rPr>
            </a:br>
            <a:r>
              <a:rPr lang="en-US" sz="4600" dirty="0" smtClean="0">
                <a:latin typeface="Garamond" charset="0"/>
              </a:rPr>
              <a:t>Operating Systems</a:t>
            </a:r>
            <a:endParaRPr lang="en-US" sz="4600" dirty="0">
              <a:latin typeface="Garamond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05200"/>
            <a:ext cx="9144000" cy="3048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Instructor:  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Dr</a:t>
            </a:r>
            <a:r>
              <a:rPr lang="en-US" dirty="0">
                <a:latin typeface="Arial" charset="0"/>
              </a:rPr>
              <a:t>. Michael </a:t>
            </a:r>
            <a:r>
              <a:rPr lang="en-US" dirty="0" smtClean="0">
                <a:latin typeface="Arial" charset="0"/>
              </a:rPr>
              <a:t>Geiger</a:t>
            </a:r>
            <a:endParaRPr lang="en-US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Spring 2017</a:t>
            </a:r>
            <a:endParaRPr lang="en-US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Lecture 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13:</a:t>
            </a: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Midterm Exam Preview</a:t>
            </a:r>
            <a:endParaRPr lang="en-US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/>
                <a:ea typeface="MS PGothic" charset="0"/>
                <a:cs typeface="Garamond"/>
              </a:rPr>
              <a:t>Review: Process </a:t>
            </a:r>
            <a:r>
              <a:rPr lang="en-US" dirty="0">
                <a:latin typeface="Garamond"/>
                <a:ea typeface="MS PGothic" charset="0"/>
                <a:cs typeface="Garamond"/>
              </a:rPr>
              <a:t>c</a:t>
            </a:r>
            <a:r>
              <a:rPr lang="en-US" dirty="0" smtClean="0">
                <a:latin typeface="Garamond"/>
                <a:ea typeface="MS PGothic" charset="0"/>
                <a:cs typeface="Garamond"/>
              </a:rPr>
              <a:t>reation (cont</a:t>
            </a:r>
            <a:r>
              <a:rPr lang="en-US" dirty="0">
                <a:latin typeface="Garamond"/>
                <a:ea typeface="MS PGothic" charset="0"/>
                <a:cs typeface="Garamond"/>
              </a:rPr>
              <a:t>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1"/>
            <a:ext cx="8229600" cy="33528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Helvetica" charset="0"/>
                <a:ea typeface="MS PGothic" charset="0"/>
              </a:rPr>
              <a:t>Address space</a:t>
            </a: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Initially, child </a:t>
            </a:r>
            <a:r>
              <a:rPr lang="en-US" dirty="0">
                <a:latin typeface="Helvetica" charset="0"/>
                <a:ea typeface="MS PGothic" charset="0"/>
              </a:rPr>
              <a:t>duplicate of parent</a:t>
            </a: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Child can load a separate program</a:t>
            </a:r>
            <a:endParaRPr lang="en-US" dirty="0">
              <a:latin typeface="Helvetica" charset="0"/>
              <a:ea typeface="MS PGothic" charset="0"/>
            </a:endParaRPr>
          </a:p>
          <a:p>
            <a:r>
              <a:rPr lang="en-US" dirty="0">
                <a:latin typeface="Helvetica" charset="0"/>
                <a:ea typeface="MS PGothic" charset="0"/>
              </a:rPr>
              <a:t>UNIX examples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fork()</a:t>
            </a:r>
            <a:r>
              <a:rPr lang="en-US" dirty="0">
                <a:solidFill>
                  <a:srgbClr val="000000"/>
                </a:solidFill>
                <a:latin typeface="Helvetica" charset="0"/>
                <a:ea typeface="MS PGothic" charset="0"/>
              </a:rPr>
              <a:t> </a:t>
            </a:r>
            <a:r>
              <a:rPr lang="en-US" dirty="0">
                <a:latin typeface="Helvetica" charset="0"/>
                <a:ea typeface="MS PGothic" charset="0"/>
              </a:rPr>
              <a:t>system call creates new process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exec()</a:t>
            </a:r>
            <a:r>
              <a:rPr lang="en-US" dirty="0">
                <a:latin typeface="Helvetica" charset="0"/>
                <a:ea typeface="MS PGothic" charset="0"/>
              </a:rPr>
              <a:t> system call used after a 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fork()</a:t>
            </a:r>
            <a:r>
              <a:rPr lang="en-US" dirty="0">
                <a:latin typeface="Helvetica" charset="0"/>
                <a:ea typeface="MS PGothic" charset="0"/>
              </a:rPr>
              <a:t> to replace the </a:t>
            </a:r>
            <a:r>
              <a:rPr lang="en-US" dirty="0" smtClean="0">
                <a:latin typeface="Helvetica" charset="0"/>
                <a:ea typeface="MS PGothic" charset="0"/>
              </a:rPr>
              <a:t>process’</a:t>
            </a:r>
            <a:r>
              <a:rPr lang="en-US" altLang="ja-JP" dirty="0" smtClean="0">
                <a:latin typeface="Helvetica" charset="0"/>
                <a:ea typeface="MS PGothic" charset="0"/>
              </a:rPr>
              <a:t> </a:t>
            </a:r>
            <a:r>
              <a:rPr lang="en-US" altLang="ja-JP" dirty="0">
                <a:latin typeface="Helvetica" charset="0"/>
                <a:ea typeface="MS PGothic" charset="0"/>
              </a:rPr>
              <a:t>memory space with a new program</a:t>
            </a:r>
            <a:endParaRPr lang="en-US" dirty="0">
              <a:latin typeface="Helvetica" charset="0"/>
              <a:ea typeface="MS PGothic" charset="0"/>
            </a:endParaRPr>
          </a:p>
        </p:txBody>
      </p:sp>
      <p:pic>
        <p:nvPicPr>
          <p:cNvPr id="25604" name="Picture 4" descr="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4479925"/>
            <a:ext cx="64198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DB0E-414F-4844-ABE6-395D724C21D9}" type="datetime1">
              <a:rPr lang="en-US" smtClean="0"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0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Garamond"/>
                <a:ea typeface="MS PGothic" charset="0"/>
                <a:cs typeface="Garamond"/>
              </a:rPr>
              <a:t>Review: Forking </a:t>
            </a:r>
            <a:r>
              <a:rPr lang="en-US" dirty="0">
                <a:latin typeface="Garamond"/>
                <a:ea typeface="MS PGothic" charset="0"/>
                <a:cs typeface="Garamond"/>
              </a:rPr>
              <a:t>Separate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038600" cy="49879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fork()</a:t>
            </a:r>
            <a:r>
              <a:rPr lang="en-US" dirty="0" smtClean="0"/>
              <a:t> return value</a:t>
            </a:r>
          </a:p>
          <a:p>
            <a:pPr lvl="1"/>
            <a:r>
              <a:rPr lang="en-US" dirty="0" smtClean="0"/>
              <a:t>&lt;0 if error</a:t>
            </a:r>
          </a:p>
          <a:p>
            <a:pPr lvl="1"/>
            <a:r>
              <a:rPr lang="en-US" dirty="0" smtClean="0"/>
              <a:t>0 if child process</a:t>
            </a:r>
          </a:p>
          <a:p>
            <a:pPr lvl="2"/>
            <a:r>
              <a:rPr lang="en-US" dirty="0" smtClean="0"/>
              <a:t>Remember, child initially copy of parent</a:t>
            </a:r>
          </a:p>
          <a:p>
            <a:pPr lvl="1"/>
            <a:r>
              <a:rPr lang="en-US" dirty="0" smtClean="0"/>
              <a:t>&gt;0 if parent</a:t>
            </a:r>
          </a:p>
          <a:p>
            <a:pPr lvl="2"/>
            <a:r>
              <a:rPr lang="en-US" dirty="0" smtClean="0"/>
              <a:t>Actually returns PID of child</a:t>
            </a:r>
          </a:p>
          <a:p>
            <a:r>
              <a:rPr lang="en-US" dirty="0" smtClean="0"/>
              <a:t>Child starts new executable using </a:t>
            </a:r>
            <a:r>
              <a:rPr lang="en-US" dirty="0" smtClean="0">
                <a:latin typeface="Courier New"/>
                <a:cs typeface="Courier New"/>
              </a:rPr>
              <a:t>exec()</a:t>
            </a:r>
            <a:r>
              <a:rPr lang="en-US" dirty="0" smtClean="0"/>
              <a:t> or variation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execlp</a:t>
            </a:r>
            <a:r>
              <a:rPr lang="en-US" dirty="0" smtClean="0">
                <a:latin typeface="Courier New"/>
                <a:cs typeface="Courier New"/>
              </a:rPr>
              <a:t>()</a:t>
            </a:r>
            <a:r>
              <a:rPr lang="en-US" dirty="0" smtClean="0"/>
              <a:t>: first argument is file to run 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thers are arguments to that executable</a:t>
            </a:r>
          </a:p>
          <a:p>
            <a:pPr lvl="1"/>
            <a:r>
              <a:rPr lang="en-US" dirty="0" smtClean="0"/>
              <a:t>Last </a:t>
            </a:r>
            <a:r>
              <a:rPr lang="en-US" dirty="0" err="1" smtClean="0">
                <a:latin typeface="Courier New"/>
                <a:cs typeface="Courier New"/>
              </a:rPr>
              <a:t>execlp</a:t>
            </a:r>
            <a:r>
              <a:rPr lang="en-US" dirty="0" smtClean="0">
                <a:latin typeface="Courier New"/>
                <a:cs typeface="Courier New"/>
              </a:rPr>
              <a:t>()</a:t>
            </a:r>
            <a:r>
              <a:rPr lang="en-US" dirty="0" smtClean="0"/>
              <a:t> </a:t>
            </a:r>
            <a:r>
              <a:rPr lang="en-US" dirty="0" err="1" smtClean="0"/>
              <a:t>arg</a:t>
            </a:r>
            <a:r>
              <a:rPr lang="en-US" dirty="0" smtClean="0"/>
              <a:t> must be NULL</a:t>
            </a:r>
          </a:p>
          <a:p>
            <a:endParaRPr lang="en-US" dirty="0"/>
          </a:p>
        </p:txBody>
      </p:sp>
      <p:pic>
        <p:nvPicPr>
          <p:cNvPr id="26627" name="Picture 5" descr="Screen Shot 2012-12-04 at 11.21.1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0" r="2523"/>
          <a:stretch/>
        </p:blipFill>
        <p:spPr bwMode="auto">
          <a:xfrm>
            <a:off x="4114399" y="990600"/>
            <a:ext cx="5029601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84D3-21AF-3348-B621-6F1769A0966F}" type="datetime1">
              <a:rPr lang="en-US" smtClean="0"/>
              <a:t>3/6/17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9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Garamond"/>
                <a:ea typeface="MS PGothic" charset="0"/>
                <a:cs typeface="Garamond"/>
              </a:rPr>
              <a:t>Review: Forking </a:t>
            </a:r>
            <a:r>
              <a:rPr lang="en-US" dirty="0">
                <a:latin typeface="Garamond"/>
                <a:ea typeface="MS PGothic" charset="0"/>
                <a:cs typeface="Garamond"/>
              </a:rPr>
              <a:t>Separate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038600" cy="49879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Parent uses </a:t>
            </a:r>
            <a:r>
              <a:rPr lang="en-US" dirty="0" smtClean="0">
                <a:latin typeface="Courier New"/>
                <a:cs typeface="Courier New"/>
              </a:rPr>
              <a:t>wait()</a:t>
            </a:r>
            <a:r>
              <a:rPr lang="en-US" dirty="0" smtClean="0"/>
              <a:t> system call to wait for child to finish</a:t>
            </a:r>
          </a:p>
          <a:p>
            <a:pPr lvl="1"/>
            <a:r>
              <a:rPr lang="en-US" dirty="0" smtClean="0"/>
              <a:t>If expecting child to return status of completion, argument to </a:t>
            </a:r>
            <a:r>
              <a:rPr lang="en-US" dirty="0" smtClean="0">
                <a:latin typeface="Courier New"/>
                <a:cs typeface="Courier New"/>
              </a:rPr>
              <a:t>wait()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/>
              <a:t>is address of </a:t>
            </a:r>
            <a:r>
              <a:rPr lang="en-US" dirty="0" err="1" smtClean="0">
                <a:latin typeface="Courier New"/>
                <a:cs typeface="Courier New"/>
              </a:rPr>
              <a:t>int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smtClean="0"/>
              <a:t>i.e. </a:t>
            </a:r>
            <a:r>
              <a:rPr lang="en-US" dirty="0" smtClean="0">
                <a:latin typeface="Courier New"/>
                <a:cs typeface="Courier New"/>
              </a:rPr>
              <a:t>wait(&amp;status);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Process ends using 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 PGothic" charset="0"/>
                <a:cs typeface="Courier New" charset="0"/>
              </a:rPr>
              <a:t>exit()</a:t>
            </a:r>
            <a:r>
              <a:rPr lang="en-US" dirty="0">
                <a:latin typeface="Helvetica" charset="0"/>
                <a:ea typeface="MS PGothic" charset="0"/>
                <a:cs typeface="Courier New" charset="0"/>
              </a:rPr>
              <a:t> system call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  <a:cs typeface="Courier New" charset="0"/>
              </a:rPr>
              <a:t>May be explicit, implicit (return from main </a:t>
            </a:r>
            <a:r>
              <a:rPr lang="en-US" dirty="0">
                <a:latin typeface="Helvetica" charset="0"/>
                <a:ea typeface="MS PGothic" charset="0"/>
                <a:cs typeface="Courier New" charset="0"/>
                <a:sym typeface="Wingdings"/>
              </a:rPr>
              <a:t> </a:t>
            </a:r>
            <a:r>
              <a:rPr lang="en-US" b="1" dirty="0">
                <a:latin typeface="Courier New"/>
                <a:ea typeface="MS PGothic" charset="0"/>
                <a:cs typeface="Courier New"/>
                <a:sym typeface="Wingdings"/>
              </a:rPr>
              <a:t>exit()</a:t>
            </a:r>
            <a:r>
              <a:rPr lang="en-US" dirty="0">
                <a:latin typeface="Helvetica" charset="0"/>
                <a:ea typeface="MS PGothic" charset="0"/>
                <a:cs typeface="Courier New" charset="0"/>
                <a:sym typeface="Wingdings"/>
              </a:rPr>
              <a:t>)</a:t>
            </a:r>
            <a:endParaRPr lang="en-US" dirty="0">
              <a:latin typeface="Helvetica" charset="0"/>
              <a:ea typeface="MS PGothic" charset="0"/>
            </a:endParaRP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Returns  status data from child to parent (via 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wait()</a:t>
            </a:r>
            <a:r>
              <a:rPr lang="en-US" dirty="0">
                <a:latin typeface="Helvetica" charset="0"/>
                <a:ea typeface="MS PGothic" charset="0"/>
              </a:rPr>
              <a:t>)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endParaRPr lang="en-US" dirty="0"/>
          </a:p>
        </p:txBody>
      </p:sp>
      <p:pic>
        <p:nvPicPr>
          <p:cNvPr id="26627" name="Picture 5" descr="Screen Shot 2012-12-04 at 11.21.1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0" r="2523"/>
          <a:stretch/>
        </p:blipFill>
        <p:spPr bwMode="auto">
          <a:xfrm>
            <a:off x="4114399" y="990600"/>
            <a:ext cx="5029601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497B-EE3A-C74C-82C9-EF4B072A8F89}" type="datetime1">
              <a:rPr lang="en-US" smtClean="0"/>
              <a:t>3/6/17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/>
                <a:ea typeface="MS PGothic" charset="0"/>
                <a:cs typeface="Garamond"/>
              </a:rPr>
              <a:t>Review: Process </a:t>
            </a:r>
            <a:r>
              <a:rPr lang="en-US" dirty="0">
                <a:latin typeface="Garamond"/>
                <a:ea typeface="MS PGothic" charset="0"/>
                <a:cs typeface="Garamond"/>
              </a:rPr>
              <a:t>Termination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MS PGothic" charset="0"/>
              </a:rPr>
              <a:t>Parent may </a:t>
            </a:r>
            <a:r>
              <a:rPr lang="en-US" b="1" dirty="0" smtClean="0">
                <a:solidFill>
                  <a:srgbClr val="000000"/>
                </a:solidFill>
                <a:latin typeface="Courier New" charset="0"/>
                <a:ea typeface="MS PGothic" charset="0"/>
                <a:cs typeface="Courier New" charset="0"/>
              </a:rPr>
              <a:t>wait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 PGothic" charset="0"/>
                <a:cs typeface="Courier New" charset="0"/>
              </a:rPr>
              <a:t>(</a:t>
            </a:r>
            <a:r>
              <a:rPr lang="en-US" b="1" dirty="0" smtClean="0">
                <a:solidFill>
                  <a:srgbClr val="000000"/>
                </a:solidFill>
                <a:latin typeface="Courier New" charset="0"/>
                <a:ea typeface="MS PGothic" charset="0"/>
                <a:cs typeface="Courier New" charset="0"/>
              </a:rPr>
              <a:t>)</a:t>
            </a:r>
            <a:r>
              <a:rPr lang="en-US" dirty="0">
                <a:latin typeface="Helvetica" charset="0"/>
                <a:ea typeface="MS PGothic" charset="0"/>
              </a:rPr>
              <a:t> </a:t>
            </a:r>
            <a:r>
              <a:rPr lang="en-US" dirty="0" smtClean="0">
                <a:latin typeface="Helvetica" charset="0"/>
                <a:ea typeface="MS PGothic" charset="0"/>
              </a:rPr>
              <a:t>for child termination</a:t>
            </a:r>
          </a:p>
          <a:p>
            <a:pPr lvl="1"/>
            <a:r>
              <a:rPr lang="en-US" b="1" dirty="0" smtClean="0">
                <a:latin typeface="Courier New"/>
                <a:ea typeface="MS PGothic" charset="0"/>
                <a:cs typeface="Courier New"/>
              </a:rPr>
              <a:t>wait()</a:t>
            </a:r>
            <a:r>
              <a:rPr lang="en-US" dirty="0" smtClean="0">
                <a:latin typeface="Helvetica" charset="0"/>
                <a:ea typeface="MS PGothic" charset="0"/>
              </a:rPr>
              <a:t> returns child PID, passes return status through pointer argument</a:t>
            </a:r>
            <a:endParaRPr lang="en-US" b="1" dirty="0">
              <a:solidFill>
                <a:srgbClr val="000000"/>
              </a:solidFill>
              <a:latin typeface="Courier New" charset="0"/>
              <a:ea typeface="MS PGothic" charset="0"/>
              <a:cs typeface="Courier New" charset="0"/>
            </a:endParaRPr>
          </a:p>
          <a:p>
            <a:pPr>
              <a:buFont typeface="Monotype Sorts" charset="0"/>
              <a:buNone/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MS PGothic" charset="0"/>
                <a:cs typeface="Courier New" charset="0"/>
              </a:rPr>
              <a:t>      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MS PGothic" charset="0"/>
                <a:cs typeface="Courier New" charset="0"/>
              </a:rPr>
              <a:t>pid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 PGothic" charset="0"/>
                <a:cs typeface="Courier New" charset="0"/>
              </a:rPr>
              <a:t> = wait(&amp;status); </a:t>
            </a:r>
          </a:p>
          <a:p>
            <a:r>
              <a:rPr lang="en-US" dirty="0" smtClean="0">
                <a:latin typeface="Helvetica" charset="0"/>
                <a:ea typeface="MS PGothic" charset="0"/>
              </a:rPr>
              <a:t>If child terminates before parent invokes </a:t>
            </a:r>
            <a:r>
              <a:rPr lang="en-US" b="1" dirty="0" smtClean="0">
                <a:latin typeface="Courier New"/>
                <a:ea typeface="MS PGothic" charset="0"/>
                <a:cs typeface="Courier New"/>
              </a:rPr>
              <a:t>wait()</a:t>
            </a:r>
            <a:r>
              <a:rPr lang="en-US" dirty="0" smtClean="0">
                <a:latin typeface="Helvetica" charset="0"/>
                <a:ea typeface="MS PGothic" charset="0"/>
              </a:rPr>
              <a:t>, process </a:t>
            </a:r>
            <a:r>
              <a:rPr lang="en-US" dirty="0">
                <a:latin typeface="Helvetica" charset="0"/>
                <a:ea typeface="MS PGothic" charset="0"/>
              </a:rPr>
              <a:t>is a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zombie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If parent terminated without </a:t>
            </a:r>
            <a:r>
              <a:rPr lang="en-US" b="1" dirty="0" smtClean="0">
                <a:solidFill>
                  <a:srgbClr val="000000"/>
                </a:solidFill>
                <a:latin typeface="Courier New" charset="0"/>
                <a:ea typeface="MS PGothic" charset="0"/>
                <a:cs typeface="Courier New" charset="0"/>
              </a:rPr>
              <a:t>wait()</a:t>
            </a:r>
            <a:r>
              <a:rPr lang="en-US" dirty="0" smtClean="0">
                <a:latin typeface="Helvetica" charset="0"/>
                <a:ea typeface="MS PGothic" charset="0"/>
              </a:rPr>
              <a:t> </a:t>
            </a:r>
            <a:r>
              <a:rPr lang="en-US" dirty="0">
                <a:latin typeface="Helvetica" charset="0"/>
                <a:ea typeface="MS PGothic" charset="0"/>
              </a:rPr>
              <a:t>, process is an </a:t>
            </a:r>
            <a:r>
              <a:rPr lang="en-US" b="1" dirty="0" smtClean="0">
                <a:solidFill>
                  <a:srgbClr val="3366FF"/>
                </a:solidFill>
                <a:latin typeface="Helvetica" charset="0"/>
                <a:ea typeface="MS PGothic" charset="0"/>
              </a:rPr>
              <a:t>orphan</a:t>
            </a: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Return status must be checked</a:t>
            </a: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In Linux, orphans assigned </a:t>
            </a:r>
            <a:r>
              <a:rPr lang="en-US" b="1" dirty="0" err="1" smtClean="0">
                <a:latin typeface="Courier New"/>
                <a:ea typeface="MS PGothic" charset="0"/>
                <a:cs typeface="Courier New"/>
              </a:rPr>
              <a:t>init</a:t>
            </a:r>
            <a:r>
              <a:rPr lang="en-US" dirty="0" smtClean="0">
                <a:latin typeface="Helvetica" charset="0"/>
                <a:ea typeface="MS PGothic" charset="0"/>
              </a:rPr>
              <a:t> as parent</a:t>
            </a:r>
          </a:p>
          <a:p>
            <a:pPr marL="344487" lvl="1" indent="0">
              <a:buNone/>
            </a:pP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9684-8CEF-644E-9344-7D5A0B049FA8}" type="datetime1">
              <a:rPr lang="en-US" smtClean="0"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71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</a:t>
            </a:r>
            <a:r>
              <a:rPr lang="en-US" dirty="0" err="1" smtClean="0"/>
              <a:t>Interprocess</a:t>
            </a:r>
            <a:r>
              <a:rPr lang="en-US" dirty="0" smtClean="0"/>
              <a:t> Communication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 want processes to cooperate for</a:t>
            </a:r>
            <a:endParaRPr lang="en-US" i="1" dirty="0" smtClean="0"/>
          </a:p>
          <a:p>
            <a:pPr lvl="1"/>
            <a:r>
              <a:rPr lang="en-US" dirty="0" smtClean="0"/>
              <a:t>Information sharing (i.e., shared files)</a:t>
            </a:r>
          </a:p>
          <a:p>
            <a:pPr lvl="1"/>
            <a:r>
              <a:rPr lang="en-US" dirty="0" smtClean="0"/>
              <a:t>Computation speedup (if </a:t>
            </a:r>
            <a:r>
              <a:rPr lang="en-US" dirty="0" err="1" smtClean="0"/>
              <a:t>procs</a:t>
            </a:r>
            <a:r>
              <a:rPr lang="en-US" dirty="0" smtClean="0"/>
              <a:t> can run in parallel)</a:t>
            </a:r>
          </a:p>
          <a:p>
            <a:pPr lvl="1"/>
            <a:r>
              <a:rPr lang="en-US" dirty="0" smtClean="0"/>
              <a:t>Modularity (divide up program/system)</a:t>
            </a:r>
          </a:p>
          <a:p>
            <a:pPr lvl="1"/>
            <a:r>
              <a:rPr lang="en-US" dirty="0" smtClean="0"/>
              <a:t>Convenience	</a:t>
            </a:r>
          </a:p>
          <a:p>
            <a:r>
              <a:rPr lang="en-US" dirty="0" smtClean="0"/>
              <a:t>Cooperating processes need 1 of 2 forms of </a:t>
            </a:r>
            <a:r>
              <a:rPr lang="en-US" b="1" dirty="0" err="1" smtClean="0">
                <a:solidFill>
                  <a:srgbClr val="0000FF"/>
                </a:solidFill>
              </a:rPr>
              <a:t>interprocess</a:t>
            </a:r>
            <a:r>
              <a:rPr lang="en-US" b="1" dirty="0" smtClean="0">
                <a:solidFill>
                  <a:srgbClr val="0000FF"/>
                </a:solidFill>
              </a:rPr>
              <a:t> communication (IPC)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Shared memory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Message passing</a:t>
            </a:r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3597-5C8F-0541-976A-F91689EDC682}" type="datetime1">
              <a:rPr lang="en-US" smtClean="0"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5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IPC Models </a:t>
            </a:r>
            <a:endParaRPr lang="en-US" dirty="0"/>
          </a:p>
        </p:txBody>
      </p:sp>
      <p:pic>
        <p:nvPicPr>
          <p:cNvPr id="32771" name="Picture 1" descr="3_1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725613"/>
            <a:ext cx="6100762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1933575" y="1143000"/>
            <a:ext cx="6372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a) Message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passing                 (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b)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Shared memory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679D-BA92-D84B-BE53-33B55769CDAF}" type="datetime1">
              <a:rPr lang="en-US" smtClean="0"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733E-2813-BD40-9E9A-9C3DDCF59C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</a:t>
            </a:r>
            <a:r>
              <a:rPr lang="en-US" dirty="0" err="1" smtClean="0"/>
              <a:t>Interprocess</a:t>
            </a:r>
            <a:r>
              <a:rPr lang="en-US" dirty="0" smtClean="0"/>
              <a:t> Communication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Shared memory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Communication largely process-managed after OS used to set up shared region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Message passing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OS responsible for send/receive primitives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Direct communication: processes send messages directly to one another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Indirect communication: processes send to/receive from mailboxes</a:t>
            </a:r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CD24-3A06-2046-B221-35B34C268BFC}" type="datetime1">
              <a:rPr lang="en-US" smtClean="0"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4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Thread: active sequence of instructions</a:t>
            </a:r>
          </a:p>
          <a:p>
            <a:pPr lvl="1"/>
            <a:r>
              <a:rPr lang="en-US" dirty="0" smtClean="0"/>
              <a:t>Basic unit of CPU utilization</a:t>
            </a:r>
          </a:p>
          <a:p>
            <a:pPr lvl="1"/>
            <a:r>
              <a:rPr lang="en-US" dirty="0" smtClean="0"/>
              <a:t>Thread creation is lightweight</a:t>
            </a:r>
          </a:p>
          <a:p>
            <a:pPr lvl="1"/>
            <a:r>
              <a:rPr lang="en-US" dirty="0" smtClean="0"/>
              <a:t>Multiple threads in same process can share address space</a:t>
            </a:r>
          </a:p>
          <a:p>
            <a:pPr lvl="2"/>
            <a:r>
              <a:rPr lang="en-US" dirty="0" smtClean="0"/>
              <a:t>Each thread needs own PC, register copies, stack + SP</a:t>
            </a:r>
          </a:p>
          <a:p>
            <a:r>
              <a:rPr lang="en-US" dirty="0" smtClean="0"/>
              <a:t>Threads provide concurrency within application</a:t>
            </a:r>
          </a:p>
          <a:p>
            <a:pPr lvl="1"/>
            <a:r>
              <a:rPr lang="en-US" dirty="0" smtClean="0"/>
              <a:t>HW support necessary for parallelism</a:t>
            </a:r>
          </a:p>
          <a:p>
            <a:r>
              <a:rPr lang="en-US" dirty="0" smtClean="0"/>
              <a:t>Major issue: non-deterministic ordering</a:t>
            </a:r>
          </a:p>
          <a:p>
            <a:pPr lvl="1"/>
            <a:r>
              <a:rPr lang="en-US" dirty="0" smtClean="0"/>
              <a:t>Solutions require atomic operations</a:t>
            </a:r>
          </a:p>
          <a:p>
            <a:pPr lvl="1"/>
            <a:r>
              <a:rPr lang="en-US" dirty="0" smtClean="0"/>
              <a:t>Avoid race condition: solution depends on timing/ordering of earlier events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6292-F6E4-034C-83A5-BB92ED7A746B}" type="datetime1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85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Critical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Code section that needs to be run atomically with respect to selected other pieces of code</a:t>
            </a:r>
          </a:p>
          <a:p>
            <a:r>
              <a:rPr lang="en-US" dirty="0" smtClean="0"/>
              <a:t>If A and B are critical sections with respect to each other, multiple threads can’t interleave events from A and B</a:t>
            </a:r>
          </a:p>
          <a:p>
            <a:pPr lvl="1"/>
            <a:r>
              <a:rPr lang="en-US" dirty="0" smtClean="0"/>
              <a:t>A and B mutually exclude each other</a:t>
            </a:r>
          </a:p>
          <a:p>
            <a:pPr lvl="1"/>
            <a:r>
              <a:rPr lang="en-US" dirty="0" smtClean="0"/>
              <a:t>A and B often same piece of code</a:t>
            </a:r>
          </a:p>
          <a:p>
            <a:r>
              <a:rPr lang="en-US" dirty="0" smtClean="0"/>
              <a:t>Critical sections must be atomic with respect to each other because they access shared resource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819E-F86D-3D4A-92CE-CC8336D9484D}" type="datetime1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2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lock</a:t>
            </a:r>
            <a:r>
              <a:rPr lang="en-US" dirty="0" smtClean="0"/>
              <a:t> (or </a:t>
            </a:r>
            <a:r>
              <a:rPr lang="en-US" dirty="0" err="1" smtClean="0">
                <a:solidFill>
                  <a:srgbClr val="FF0000"/>
                </a:solidFill>
              </a:rPr>
              <a:t>mutex</a:t>
            </a:r>
            <a:r>
              <a:rPr lang="en-US" dirty="0" smtClean="0"/>
              <a:t>) prevents another thread from entering a critical section</a:t>
            </a:r>
          </a:p>
          <a:p>
            <a:pPr lvl="1"/>
            <a:r>
              <a:rPr lang="en-US" dirty="0" smtClean="0"/>
              <a:t>“Lock fridge while checking milk &amp; shopping”</a:t>
            </a:r>
          </a:p>
          <a:p>
            <a:r>
              <a:rPr lang="en-US" dirty="0" smtClean="0"/>
              <a:t>Two operations: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lock()</a:t>
            </a:r>
            <a:r>
              <a:rPr lang="en-US" dirty="0" smtClean="0"/>
              <a:t>: wait until lock is free, then acquire it</a:t>
            </a:r>
          </a:p>
          <a:p>
            <a:pPr marL="344487" lvl="1" indent="0">
              <a:buNone/>
            </a:pPr>
            <a:r>
              <a:rPr lang="en-US" dirty="0" smtClean="0"/>
              <a:t>do {</a:t>
            </a:r>
          </a:p>
          <a:p>
            <a:pPr marL="344487" lvl="1" indent="0">
              <a:buNone/>
              <a:tabLst>
                <a:tab pos="808038" algn="l"/>
                <a:tab pos="1308100" algn="l"/>
                <a:tab pos="1770063" algn="l"/>
                <a:tab pos="2174875" algn="l"/>
              </a:tabLst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if (lock is free) {		// code in red</a:t>
            </a:r>
          </a:p>
          <a:p>
            <a:pPr marL="344487" lvl="1" indent="0">
              <a:buNone/>
              <a:tabLst>
                <a:tab pos="808038" algn="l"/>
                <a:tab pos="1308100" algn="l"/>
                <a:tab pos="1770063" algn="l"/>
                <a:tab pos="2174875" algn="l"/>
              </a:tabLst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	acquire lock		//  is atomic</a:t>
            </a:r>
          </a:p>
          <a:p>
            <a:pPr marL="344487" lvl="1" indent="0">
              <a:buNone/>
              <a:tabLst>
                <a:tab pos="808038" algn="l"/>
                <a:tab pos="1308100" algn="l"/>
                <a:tab pos="1770063" algn="l"/>
                <a:tab pos="2174875" algn="l"/>
              </a:tabLst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	break out of loop</a:t>
            </a:r>
          </a:p>
          <a:p>
            <a:pPr marL="344487" lvl="1" indent="0">
              <a:buNone/>
              <a:tabLst>
                <a:tab pos="808038" algn="l"/>
                <a:tab pos="1308100" algn="l"/>
                <a:tab pos="1770063" algn="l"/>
                <a:tab pos="2174875" algn="l"/>
              </a:tabLst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}</a:t>
            </a:r>
          </a:p>
          <a:p>
            <a:pPr marL="344487" lvl="1" indent="0">
              <a:buNone/>
              <a:tabLst>
                <a:tab pos="808038" algn="l"/>
                <a:tab pos="1308100" algn="l"/>
                <a:tab pos="1770063" algn="l"/>
                <a:tab pos="2174875" algn="l"/>
              </a:tabLst>
            </a:pPr>
            <a:r>
              <a:rPr lang="en-US" dirty="0" smtClean="0"/>
              <a:t>} while (1);</a:t>
            </a:r>
          </a:p>
          <a:p>
            <a:pPr lvl="1">
              <a:tabLst>
                <a:tab pos="808038" algn="l"/>
                <a:tab pos="1308100" algn="l"/>
                <a:tab pos="1770063" algn="l"/>
                <a:tab pos="2174875" algn="l"/>
              </a:tabLst>
            </a:pPr>
            <a:r>
              <a:rPr lang="en-US" dirty="0" smtClean="0">
                <a:latin typeface="Courier New"/>
                <a:cs typeface="Courier New"/>
              </a:rPr>
              <a:t>unlock()</a:t>
            </a:r>
            <a:r>
              <a:rPr lang="en-US" dirty="0" smtClean="0"/>
              <a:t>: release lock</a:t>
            </a:r>
          </a:p>
          <a:p>
            <a:pPr>
              <a:tabLst>
                <a:tab pos="808038" algn="l"/>
                <a:tab pos="1308100" algn="l"/>
                <a:tab pos="1770063" algn="l"/>
                <a:tab pos="2174875" algn="l"/>
              </a:tabLst>
            </a:pPr>
            <a:r>
              <a:rPr lang="en-US" dirty="0" smtClean="0"/>
              <a:t>To minimize waiting, implement shared queue</a:t>
            </a:r>
          </a:p>
          <a:p>
            <a:pPr lvl="1">
              <a:tabLst>
                <a:tab pos="808038" algn="l"/>
                <a:tab pos="1308100" algn="l"/>
                <a:tab pos="1770063" algn="l"/>
                <a:tab pos="2174875" algn="l"/>
              </a:tabLst>
            </a:pPr>
            <a:r>
              <a:rPr lang="en-US" dirty="0" smtClean="0"/>
              <a:t>Can lock entire queue or use fine-grained locking</a:t>
            </a:r>
          </a:p>
          <a:p>
            <a:pPr lvl="1">
              <a:tabLst>
                <a:tab pos="808038" algn="l"/>
                <a:tab pos="1308100" algn="l"/>
                <a:tab pos="1770063" algn="l"/>
                <a:tab pos="2174875" algn="l"/>
              </a:tabLst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D634-4FAA-214A-BB19-C62A4354F965}" type="datetime1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0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Lecture outline</a:t>
            </a:r>
            <a:endParaRPr lang="en-US"/>
          </a:p>
        </p:txBody>
      </p:sp>
      <p:sp>
        <p:nvSpPr>
          <p:cNvPr id="409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Announcements/reminders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Midterm attendance poll (almost) complete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I’ve directly e-mailed missing students</a:t>
            </a:r>
          </a:p>
          <a:p>
            <a:pPr lvl="1"/>
            <a:r>
              <a:rPr lang="en-US" dirty="0" smtClean="0"/>
              <a:t>HW </a:t>
            </a:r>
            <a:r>
              <a:rPr lang="en-US" dirty="0"/>
              <a:t>3 due 3:15 PM today</a:t>
            </a:r>
          </a:p>
          <a:p>
            <a:pPr lvl="2"/>
            <a:r>
              <a:rPr lang="en-US" b="1" u="sng" dirty="0"/>
              <a:t>No late submissions accepted</a:t>
            </a:r>
          </a:p>
          <a:p>
            <a:pPr lvl="1"/>
            <a:r>
              <a:rPr lang="en-US" dirty="0" smtClean="0"/>
              <a:t>Project 1 </a:t>
            </a:r>
            <a:r>
              <a:rPr lang="en-US" dirty="0"/>
              <a:t>coming 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Today’s lecture: midterm exam preview</a:t>
            </a:r>
          </a:p>
          <a:p>
            <a:pPr lvl="1"/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Exam guidelines</a:t>
            </a:r>
          </a:p>
          <a:p>
            <a:pPr lvl="1"/>
            <a:r>
              <a:rPr lang="en-US" dirty="0" smtClean="0"/>
              <a:t>Review of relevant material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4AD9631-33E8-1649-AC57-85F96D5C4E7A}" type="datetime1">
              <a:rPr lang="en-US" smtClean="0">
                <a:latin typeface="Garamond"/>
                <a:cs typeface="Garamond"/>
              </a:rPr>
              <a:t>3/6/17</a:t>
            </a:fld>
            <a:endParaRPr lang="en-US" dirty="0">
              <a:latin typeface="Garamond"/>
              <a:cs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Operating Systems: Midterm Exam Preview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9D3E96A-8697-5D45-A3FC-286C4E3CE4E7}" type="slidenum">
              <a:rPr lang="en-US" smtClean="0">
                <a:latin typeface="Garamond"/>
                <a:cs typeface="Garamond"/>
              </a:rPr>
              <a:pPr/>
              <a:t>2</a:t>
            </a:fld>
            <a:endParaRPr lang="en-US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Condition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busy waiting by enabling thread to sleep inside critical section by (steps in red are atomic):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Release lock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Put thread on waiting list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Go to sleep</a:t>
            </a:r>
          </a:p>
          <a:p>
            <a:pPr lvl="1"/>
            <a:r>
              <a:rPr lang="en-US" dirty="0" smtClean="0"/>
              <a:t>After being woken, call lock()</a:t>
            </a:r>
          </a:p>
          <a:p>
            <a:r>
              <a:rPr lang="en-US" dirty="0" smtClean="0"/>
              <a:t>Each condition variable tracks list of threads waiting on that specific condition</a:t>
            </a:r>
          </a:p>
          <a:p>
            <a:r>
              <a:rPr lang="en-US" dirty="0" smtClean="0"/>
              <a:t>Each condition variable associated with lock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3942-C797-BF45-803E-9B53734F02CF}" type="datetime1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3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Condition variable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wait()</a:t>
            </a:r>
          </a:p>
          <a:p>
            <a:pPr lvl="1"/>
            <a:r>
              <a:rPr lang="en-US" dirty="0" smtClean="0"/>
              <a:t>Atomically release lock, add thread to waiting list, then go to sleep</a:t>
            </a:r>
          </a:p>
          <a:p>
            <a:pPr lvl="1"/>
            <a:r>
              <a:rPr lang="en-US" dirty="0" smtClean="0"/>
              <a:t>Thread must hold lock when calling wait()</a:t>
            </a:r>
          </a:p>
          <a:p>
            <a:r>
              <a:rPr lang="en-US" dirty="0" smtClean="0"/>
              <a:t>signal()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ake up one thread waiting on condition variable</a:t>
            </a:r>
          </a:p>
          <a:p>
            <a:pPr lvl="1"/>
            <a:r>
              <a:rPr lang="en-US" dirty="0" smtClean="0"/>
              <a:t>If no thread waiting, does nothing</a:t>
            </a:r>
          </a:p>
          <a:p>
            <a:r>
              <a:rPr lang="en-US" dirty="0" smtClean="0"/>
              <a:t>broadcast()</a:t>
            </a:r>
          </a:p>
          <a:p>
            <a:pPr lvl="1"/>
            <a:r>
              <a:rPr lang="en-US" dirty="0" smtClean="0"/>
              <a:t>Wake up all threads waiting on condition variable</a:t>
            </a:r>
          </a:p>
          <a:p>
            <a:pPr lvl="1"/>
            <a:r>
              <a:rPr lang="en-US" dirty="0" smtClean="0"/>
              <a:t>If no thread waiting, does nothing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65C8-AAC9-7F4F-B509-21D30343556B}" type="datetime1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6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Semaphores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Generalized lock/unlock</a:t>
            </a:r>
          </a:p>
          <a:p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Integer initialized to user-specific value</a:t>
            </a:r>
          </a:p>
          <a:p>
            <a:pPr lvl="1"/>
            <a:r>
              <a:rPr lang="en-US" dirty="0" smtClean="0"/>
              <a:t>Supports two atomic operations</a:t>
            </a:r>
          </a:p>
          <a:p>
            <a:pPr lvl="2"/>
            <a:r>
              <a:rPr lang="en-US" dirty="0" smtClean="0"/>
              <a:t>down(): wait for semaphore value to become positive, then atomically decrement by 1</a:t>
            </a:r>
          </a:p>
          <a:p>
            <a:pPr lvl="3"/>
            <a:r>
              <a:rPr lang="en-US" dirty="0" smtClean="0"/>
              <a:t>Text calls this wait(); originally P()</a:t>
            </a:r>
          </a:p>
          <a:p>
            <a:pPr lvl="3"/>
            <a:r>
              <a:rPr lang="en-US" dirty="0" smtClean="0"/>
              <a:t>To avoid busy waiting, semaphore can maintain list of waiters</a:t>
            </a:r>
          </a:p>
          <a:p>
            <a:pPr lvl="3"/>
            <a:r>
              <a:rPr lang="en-US" dirty="0" smtClean="0"/>
              <a:t>Process calls block() once added to list</a:t>
            </a:r>
          </a:p>
          <a:p>
            <a:pPr lvl="2"/>
            <a:r>
              <a:rPr lang="en-US" dirty="0" smtClean="0"/>
              <a:t>up(): increment semaphore value</a:t>
            </a:r>
          </a:p>
          <a:p>
            <a:pPr lvl="3"/>
            <a:r>
              <a:rPr lang="en-US" dirty="0" smtClean="0"/>
              <a:t>Text calls this signal(); originally V()</a:t>
            </a:r>
          </a:p>
          <a:p>
            <a:pPr lvl="3"/>
            <a:r>
              <a:rPr lang="en-US" dirty="0" smtClean="0"/>
              <a:t>If maintaining list, remove process from list and wake up</a:t>
            </a:r>
          </a:p>
          <a:p>
            <a:pPr lvl="3"/>
            <a:r>
              <a:rPr lang="en-US" dirty="0" smtClean="0"/>
              <a:t>wakeup() call signals blocked process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9C4A-518E-6A4F-BF42-3E787854DE5F}" type="datetime1">
              <a:rPr lang="en-US" smtClean="0"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66FD-8371-0D43-B157-ACE940524EB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93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Using semaphores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Semaphore types</a:t>
            </a:r>
          </a:p>
          <a:p>
            <a:pPr lvl="1"/>
            <a:r>
              <a:rPr lang="en-US" dirty="0"/>
              <a:t>Counting semaphore: Range of values unrestricted</a:t>
            </a:r>
          </a:p>
          <a:p>
            <a:pPr lvl="1"/>
            <a:r>
              <a:rPr lang="en-US" dirty="0"/>
              <a:t>Binary semaphore: values == 0 or 1 (same as lock)</a:t>
            </a:r>
          </a:p>
          <a:p>
            <a:r>
              <a:rPr lang="en-US" dirty="0" smtClean="0"/>
              <a:t>Can implement both mutual exclusion and ordering</a:t>
            </a:r>
          </a:p>
          <a:p>
            <a:r>
              <a:rPr lang="en-US" dirty="0" smtClean="0"/>
              <a:t>Mutual exclusion</a:t>
            </a:r>
          </a:p>
          <a:p>
            <a:pPr lvl="1"/>
            <a:r>
              <a:rPr lang="en-US" dirty="0" smtClean="0"/>
              <a:t>Initialize semaphore to 1</a:t>
            </a:r>
          </a:p>
          <a:p>
            <a:pPr marL="344487" lvl="1" indent="0">
              <a:buNone/>
            </a:pPr>
            <a:r>
              <a:rPr lang="en-US" dirty="0" smtClean="0">
                <a:latin typeface="Courier New"/>
                <a:cs typeface="Courier New"/>
              </a:rPr>
              <a:t>down();</a:t>
            </a:r>
          </a:p>
          <a:p>
            <a:pPr marL="344487" lvl="1" indent="0">
              <a:buNone/>
            </a:pPr>
            <a:r>
              <a:rPr lang="en-US" dirty="0" smtClean="0">
                <a:latin typeface="Courier New"/>
                <a:cs typeface="Courier New"/>
              </a:rPr>
              <a:t>critical section</a:t>
            </a:r>
          </a:p>
          <a:p>
            <a:pPr marL="344487" lvl="1" indent="0">
              <a:buNone/>
            </a:pPr>
            <a:r>
              <a:rPr lang="en-US" dirty="0" smtClean="0">
                <a:latin typeface="Courier New"/>
                <a:cs typeface="Courier New"/>
              </a:rPr>
              <a:t>up();</a:t>
            </a:r>
          </a:p>
          <a:p>
            <a:r>
              <a:rPr lang="en-US" dirty="0" smtClean="0"/>
              <a:t>Ordering</a:t>
            </a:r>
          </a:p>
          <a:p>
            <a:pPr lvl="1"/>
            <a:r>
              <a:rPr lang="en-US" dirty="0" smtClean="0"/>
              <a:t>Typically initialize to 0</a:t>
            </a:r>
          </a:p>
          <a:p>
            <a:pPr lvl="1"/>
            <a:r>
              <a:rPr lang="en-US" dirty="0" smtClean="0"/>
              <a:t>Say thread A must wait for thread B</a:t>
            </a:r>
          </a:p>
          <a:p>
            <a:pPr lvl="1"/>
            <a:endParaRPr lang="en-US" dirty="0"/>
          </a:p>
          <a:p>
            <a:pPr marL="344487" lvl="1" indent="0">
              <a:buNone/>
            </a:pPr>
            <a:r>
              <a:rPr lang="en-US" u="sng" dirty="0" smtClean="0"/>
              <a:t>Thread A</a:t>
            </a:r>
            <a:r>
              <a:rPr lang="en-US" dirty="0" smtClean="0"/>
              <a:t>			</a:t>
            </a:r>
            <a:r>
              <a:rPr lang="en-US" u="sng" dirty="0" smtClean="0"/>
              <a:t>Thread B</a:t>
            </a:r>
            <a:endParaRPr lang="en-US" dirty="0" smtClean="0"/>
          </a:p>
          <a:p>
            <a:pPr marL="344487" lvl="1" indent="0">
              <a:buNone/>
            </a:pPr>
            <a:r>
              <a:rPr lang="en-US" dirty="0" smtClean="0">
                <a:latin typeface="Courier New"/>
                <a:cs typeface="Courier New"/>
              </a:rPr>
              <a:t>down();			complete task</a:t>
            </a:r>
          </a:p>
          <a:p>
            <a:pPr marL="344487" lvl="1" indent="0">
              <a:buNone/>
            </a:pPr>
            <a:r>
              <a:rPr lang="en-US" dirty="0" smtClean="0">
                <a:latin typeface="Courier New"/>
                <a:cs typeface="Courier New"/>
              </a:rPr>
              <a:t>continue work		up();</a:t>
            </a:r>
          </a:p>
          <a:p>
            <a:pPr marL="344487" lvl="1" indent="0">
              <a:buNone/>
            </a:pPr>
            <a:endParaRPr lang="en-US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D527-242F-5740-ABC4-B723CD1FE017}" type="datetime1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81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Deadlock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Cyclical wait for resources, which prevents involved threads from making progress</a:t>
            </a:r>
          </a:p>
          <a:p>
            <a:r>
              <a:rPr lang="en-US" dirty="0" smtClean="0"/>
              <a:t>Necessary conditions</a:t>
            </a:r>
          </a:p>
          <a:p>
            <a:pPr lvl="1"/>
            <a:r>
              <a:rPr lang="en-US" dirty="0"/>
              <a:t>Limited resource: not enough to serve all threads simultaneously</a:t>
            </a:r>
          </a:p>
          <a:p>
            <a:pPr lvl="1"/>
            <a:r>
              <a:rPr lang="en-US" dirty="0"/>
              <a:t>Hold and wait: threads hold resources while waiting to acquire other resources</a:t>
            </a:r>
          </a:p>
          <a:p>
            <a:pPr lvl="1"/>
            <a:r>
              <a:rPr lang="en-US" dirty="0"/>
              <a:t>No preemption: thread system can’t force one thread to give up resources</a:t>
            </a:r>
          </a:p>
          <a:p>
            <a:pPr lvl="1"/>
            <a:r>
              <a:rPr lang="en-US" dirty="0"/>
              <a:t>Cyclical chain of requests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D8D8-189C-A640-9393-C33AC89C74F2}" type="datetime1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0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Deadlock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Eliminate one of four necessary conditions</a:t>
            </a:r>
          </a:p>
          <a:p>
            <a:r>
              <a:rPr lang="en-US" dirty="0" smtClean="0"/>
              <a:t>Increase resources to decrease waiting</a:t>
            </a:r>
          </a:p>
          <a:p>
            <a:endParaRPr lang="en-US" dirty="0"/>
          </a:p>
          <a:p>
            <a:r>
              <a:rPr lang="en-US" dirty="0" smtClean="0"/>
              <a:t>Eliminate hold and wait: move resource acquisition to beginning</a:t>
            </a:r>
          </a:p>
          <a:p>
            <a:pPr lvl="1"/>
            <a:r>
              <a:rPr lang="en-US" dirty="0" smtClean="0"/>
              <a:t>If can’t (atomically) get all resources, release everything</a:t>
            </a:r>
          </a:p>
          <a:p>
            <a:pPr marL="344487" lvl="1" indent="0">
              <a:buNone/>
            </a:pPr>
            <a:r>
              <a:rPr lang="en-US" dirty="0" smtClean="0">
                <a:latin typeface="Courier New"/>
                <a:cs typeface="Courier New"/>
              </a:rPr>
              <a:t>Phase 1a: acquire all resources</a:t>
            </a:r>
          </a:p>
          <a:p>
            <a:pPr marL="344487" lvl="1" indent="0">
              <a:buNone/>
            </a:pPr>
            <a:r>
              <a:rPr lang="en-US" dirty="0" smtClean="0">
                <a:latin typeface="Courier New"/>
                <a:cs typeface="Courier New"/>
              </a:rPr>
              <a:t>Phase 1b: while (!done) {work}</a:t>
            </a:r>
          </a:p>
          <a:p>
            <a:pPr marL="344487" lvl="1" indent="0">
              <a:buNone/>
            </a:pPr>
            <a:r>
              <a:rPr lang="en-US" dirty="0" smtClean="0">
                <a:latin typeface="Courier New"/>
                <a:cs typeface="Courier New"/>
              </a:rPr>
              <a:t>Phase 2: release all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C6B6-1C78-894D-9624-411877D5A48C}" type="datetime1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5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Banker’s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Similar to reserving all resources at beginning, but with more concurrency</a:t>
            </a:r>
          </a:p>
          <a:p>
            <a:r>
              <a:rPr lang="en-US" dirty="0" smtClean="0"/>
              <a:t>State maximum resource needs in advance (without acquiring)</a:t>
            </a:r>
          </a:p>
          <a:p>
            <a:r>
              <a:rPr lang="en-US" dirty="0" smtClean="0"/>
              <a:t>May block when thread attempts to acquire resource</a:t>
            </a:r>
          </a:p>
          <a:p>
            <a:r>
              <a:rPr lang="en-US" dirty="0" smtClean="0"/>
              <a:t>General structure</a:t>
            </a:r>
          </a:p>
          <a:p>
            <a:pPr marL="344487" lvl="1" indent="0">
              <a:buNone/>
            </a:pPr>
            <a:r>
              <a:rPr lang="en-US" dirty="0">
                <a:latin typeface="Courier New"/>
                <a:cs typeface="Courier New"/>
              </a:rPr>
              <a:t>Phase 1a: </a:t>
            </a:r>
            <a:r>
              <a:rPr lang="en-US" dirty="0" smtClean="0">
                <a:latin typeface="Courier New"/>
                <a:cs typeface="Courier New"/>
              </a:rPr>
              <a:t>state maximum resource need</a:t>
            </a:r>
            <a:endParaRPr lang="en-US" dirty="0">
              <a:latin typeface="Courier New"/>
              <a:cs typeface="Courier New"/>
            </a:endParaRPr>
          </a:p>
          <a:p>
            <a:pPr marL="344487" lvl="1" indent="0">
              <a:buNone/>
            </a:pPr>
            <a:r>
              <a:rPr lang="en-US" dirty="0">
                <a:latin typeface="Courier New"/>
                <a:cs typeface="Courier New"/>
              </a:rPr>
              <a:t>Phase 1b: while (!done) </a:t>
            </a:r>
            <a:r>
              <a:rPr lang="en-US" dirty="0" smtClean="0">
                <a:latin typeface="Courier New"/>
                <a:cs typeface="Courier New"/>
              </a:rPr>
              <a:t>{</a:t>
            </a:r>
          </a:p>
          <a:p>
            <a:pPr marL="344487" lvl="1" indent="0">
              <a:buNone/>
            </a:pPr>
            <a:r>
              <a:rPr lang="en-US" dirty="0" smtClean="0">
                <a:latin typeface="Courier New"/>
                <a:cs typeface="Courier New"/>
              </a:rPr>
              <a:t>			acquire some resource (block </a:t>
            </a:r>
          </a:p>
          <a:p>
            <a:pPr marL="344487" lvl="1" indent="0">
              <a:buNone/>
            </a:pP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			if not safe)</a:t>
            </a:r>
          </a:p>
          <a:p>
            <a:pPr marL="344487" lvl="1" indent="0">
              <a:buNone/>
            </a:pP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		work</a:t>
            </a:r>
          </a:p>
          <a:p>
            <a:pPr marL="344487" lvl="1" indent="0">
              <a:buNone/>
            </a:pP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	 }</a:t>
            </a:r>
            <a:endParaRPr lang="en-US" dirty="0">
              <a:latin typeface="Courier New"/>
              <a:cs typeface="Courier New"/>
            </a:endParaRPr>
          </a:p>
          <a:p>
            <a:pPr marL="344487" lvl="1" indent="0">
              <a:buNone/>
            </a:pPr>
            <a:r>
              <a:rPr lang="en-US" dirty="0">
                <a:latin typeface="Courier New"/>
                <a:cs typeface="Courier New"/>
              </a:rPr>
              <a:t>Phase 2: release all resources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D2CC0-82A6-AC49-93EA-B24C0AD6CBD1}" type="datetime1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1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Scheduling </a:t>
            </a:r>
            <a:r>
              <a:rPr lang="en-US" dirty="0" smtClean="0">
                <a:solidFill>
                  <a:srgbClr val="0000FF"/>
                </a:solidFill>
              </a:rPr>
              <a:t>CPU burst</a:t>
            </a:r>
            <a:r>
              <a:rPr lang="en-US" dirty="0" smtClean="0"/>
              <a:t> times according to one or more metrics</a:t>
            </a:r>
          </a:p>
          <a:p>
            <a:r>
              <a:rPr lang="en-US" dirty="0" smtClean="0"/>
              <a:t>Classifying schedulers by decision timing</a:t>
            </a:r>
          </a:p>
          <a:p>
            <a:pPr lvl="1"/>
            <a:r>
              <a:rPr lang="en-US" dirty="0" smtClean="0"/>
              <a:t>When is next process chosen to run?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Nonpreemptive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scheduler </a:t>
            </a:r>
          </a:p>
          <a:p>
            <a:pPr lvl="2"/>
            <a:r>
              <a:rPr lang="en-US" dirty="0" smtClean="0"/>
              <a:t>Only make decision when process switches from running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waiting state (interrupt, I/O request, etc.)</a:t>
            </a:r>
          </a:p>
          <a:p>
            <a:pPr lvl="2"/>
            <a:r>
              <a:rPr lang="en-US" dirty="0" smtClean="0"/>
              <a:t>Processes are not forced to give up CPU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Preemptive</a:t>
            </a:r>
            <a:r>
              <a:rPr lang="en-US" dirty="0" smtClean="0"/>
              <a:t> scheduler</a:t>
            </a:r>
          </a:p>
          <a:p>
            <a:pPr lvl="2"/>
            <a:r>
              <a:rPr lang="en-US" dirty="0" smtClean="0"/>
              <a:t>Make decision when new process arrives in ready queue (waiting </a:t>
            </a:r>
            <a:r>
              <a:rPr lang="en-US" dirty="0" smtClean="0">
                <a:sym typeface="Wingdings"/>
              </a:rPr>
              <a:t> ready) or predefined time quantum expires (running  ready)</a:t>
            </a:r>
          </a:p>
          <a:p>
            <a:pPr lvl="2"/>
            <a:r>
              <a:rPr lang="en-US" dirty="0" smtClean="0">
                <a:sym typeface="Wingdings"/>
              </a:rPr>
              <a:t>Processes can be forced to give up CPU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854A-5C93-7B49-87BE-E0C10C68AAD8}" type="datetime1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7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MS PGothic" charset="0"/>
              </a:rPr>
              <a:t>Review: Scheduling </a:t>
            </a:r>
            <a:r>
              <a:rPr lang="en-US" dirty="0">
                <a:ea typeface="MS PGothic" charset="0"/>
              </a:rPr>
              <a:t>Criteria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1"/>
            <a:ext cx="8229600" cy="51403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Helvetica" charset="0"/>
                <a:ea typeface="MS PGothic" charset="0"/>
              </a:rPr>
              <a:t>Several possible, often conflicting goals</a:t>
            </a:r>
          </a:p>
          <a:p>
            <a:r>
              <a:rPr lang="en-US" dirty="0" smtClean="0">
                <a:latin typeface="Helvetica" charset="0"/>
                <a:ea typeface="MS PGothic" charset="0"/>
              </a:rPr>
              <a:t>Want to maximize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Helvetica" charset="0"/>
                <a:ea typeface="MS PGothic" charset="0"/>
              </a:rPr>
              <a:t>CPU utilization</a:t>
            </a:r>
            <a:r>
              <a:rPr lang="en-US" dirty="0" smtClean="0">
                <a:latin typeface="Helvetica" charset="0"/>
                <a:ea typeface="MS PGothic" charset="0"/>
              </a:rPr>
              <a:t>: keep CPU as busy as possible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Helvetica" charset="0"/>
                <a:ea typeface="MS PGothic" charset="0"/>
              </a:rPr>
              <a:t>Throughput</a:t>
            </a:r>
            <a:r>
              <a:rPr lang="en-US" dirty="0" smtClean="0">
                <a:latin typeface="Helvetica" charset="0"/>
                <a:ea typeface="MS PGothic" charset="0"/>
              </a:rPr>
              <a:t>: rate at which processes complete per time unit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Helvetica" charset="0"/>
                <a:ea typeface="MS PGothic" charset="0"/>
              </a:rPr>
              <a:t>Fairness</a:t>
            </a:r>
            <a:r>
              <a:rPr lang="en-US" dirty="0" smtClean="0">
                <a:latin typeface="Helvetica" charset="0"/>
                <a:ea typeface="MS PGothic" charset="0"/>
              </a:rPr>
              <a:t>: ensure CPU shared (relatively) equally</a:t>
            </a:r>
          </a:p>
          <a:p>
            <a:r>
              <a:rPr lang="en-US" dirty="0" smtClean="0">
                <a:latin typeface="Helvetica" charset="0"/>
                <a:ea typeface="MS PGothic" charset="0"/>
              </a:rPr>
              <a:t>Want to minimize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Helvetica" charset="0"/>
                <a:ea typeface="MS PGothic" charset="0"/>
              </a:rPr>
              <a:t>Turnaround time:</a:t>
            </a:r>
            <a:r>
              <a:rPr lang="en-US" dirty="0" smtClean="0">
                <a:latin typeface="Helvetica" charset="0"/>
                <a:ea typeface="MS PGothic" charset="0"/>
              </a:rPr>
              <a:t> </a:t>
            </a:r>
            <a:r>
              <a:rPr lang="en-US" dirty="0">
                <a:latin typeface="Helvetica" charset="0"/>
                <a:ea typeface="MS PGothic" charset="0"/>
              </a:rPr>
              <a:t>amount of time to execute a particular </a:t>
            </a:r>
            <a:r>
              <a:rPr lang="en-US" dirty="0" smtClean="0">
                <a:latin typeface="Helvetica" charset="0"/>
                <a:ea typeface="MS PGothic" charset="0"/>
              </a:rPr>
              <a:t>process, from arrival to completion (includes waiting time)</a:t>
            </a:r>
          </a:p>
          <a:p>
            <a:pPr lvl="2"/>
            <a:r>
              <a:rPr lang="en-US" dirty="0" smtClean="0">
                <a:latin typeface="Helvetica" charset="0"/>
                <a:ea typeface="MS PGothic" charset="0"/>
              </a:rPr>
              <a:t>Sometimes called </a:t>
            </a:r>
            <a:r>
              <a:rPr lang="en-US" dirty="0" smtClean="0">
                <a:solidFill>
                  <a:srgbClr val="0000FF"/>
                </a:solidFill>
                <a:latin typeface="Helvetica" charset="0"/>
                <a:ea typeface="MS PGothic" charset="0"/>
              </a:rPr>
              <a:t>latency</a:t>
            </a:r>
            <a:r>
              <a:rPr lang="en-US" dirty="0" smtClean="0">
                <a:latin typeface="Helvetica" charset="0"/>
                <a:ea typeface="MS PGothic" charset="0"/>
              </a:rPr>
              <a:t> or </a:t>
            </a:r>
            <a:r>
              <a:rPr lang="en-US" dirty="0" smtClean="0">
                <a:solidFill>
                  <a:srgbClr val="0000FF"/>
                </a:solidFill>
                <a:latin typeface="Helvetica" charset="0"/>
                <a:ea typeface="MS PGothic" charset="0"/>
              </a:rPr>
              <a:t>response time</a:t>
            </a:r>
            <a:r>
              <a:rPr lang="en-US" dirty="0" smtClean="0">
                <a:latin typeface="Helvetica" charset="0"/>
                <a:ea typeface="MS PGothic" charset="0"/>
              </a:rPr>
              <a:t> …</a:t>
            </a:r>
          </a:p>
          <a:p>
            <a:pPr lvl="2"/>
            <a:r>
              <a:rPr lang="en-US" dirty="0" smtClean="0">
                <a:latin typeface="Helvetica" charset="0"/>
                <a:ea typeface="MS PGothic" charset="0"/>
              </a:rPr>
              <a:t>… although our text defines response time as time to first “response” (output) from program, not completion</a:t>
            </a:r>
            <a:endParaRPr lang="en-US" dirty="0">
              <a:latin typeface="Helvetica" charset="0"/>
              <a:ea typeface="MS PGothic" charset="0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Helvetica" charset="0"/>
                <a:ea typeface="MS PGothic" charset="0"/>
              </a:rPr>
              <a:t>Waiting </a:t>
            </a:r>
            <a:r>
              <a:rPr lang="en-US" dirty="0" smtClean="0">
                <a:solidFill>
                  <a:srgbClr val="0000FF"/>
                </a:solidFill>
                <a:latin typeface="Helvetica" charset="0"/>
                <a:ea typeface="MS PGothic" charset="0"/>
              </a:rPr>
              <a:t>time</a:t>
            </a:r>
            <a:r>
              <a:rPr lang="en-US" dirty="0" smtClean="0">
                <a:latin typeface="Helvetica" charset="0"/>
                <a:ea typeface="MS PGothic" charset="0"/>
              </a:rPr>
              <a:t>: </a:t>
            </a:r>
            <a:r>
              <a:rPr lang="en-US" dirty="0">
                <a:latin typeface="Helvetica" charset="0"/>
                <a:ea typeface="MS PGothic" charset="0"/>
              </a:rPr>
              <a:t>amount of time a process has been waiting in the ready </a:t>
            </a:r>
            <a:r>
              <a:rPr lang="en-US" dirty="0" smtClean="0">
                <a:latin typeface="Helvetica" charset="0"/>
                <a:ea typeface="MS PGothic" charset="0"/>
              </a:rPr>
              <a:t>queue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Helvetica" charset="0"/>
                <a:ea typeface="MS PGothic" charset="0"/>
              </a:rPr>
              <a:t>Starvation</a:t>
            </a:r>
            <a:r>
              <a:rPr lang="en-US" dirty="0" smtClean="0">
                <a:latin typeface="Helvetica" charset="0"/>
                <a:ea typeface="MS PGothic" charset="0"/>
              </a:rPr>
              <a:t>: Thread/process does not get access to resources</a:t>
            </a:r>
          </a:p>
          <a:p>
            <a:pPr lvl="2"/>
            <a:r>
              <a:rPr lang="en-US" dirty="0" smtClean="0">
                <a:latin typeface="Helvetica" charset="0"/>
                <a:ea typeface="MS PGothic" charset="0"/>
              </a:rPr>
              <a:t>Want to avoid, not just minimize!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587E-DFB5-6144-B528-E0975542D307}" type="datetime1">
              <a:rPr lang="en-US" smtClean="0"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2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Scheduling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First-come, first-served (FCFS)</a:t>
            </a:r>
            <a:r>
              <a:rPr lang="en-US" dirty="0" smtClean="0"/>
              <a:t> or FIFO</a:t>
            </a:r>
          </a:p>
          <a:p>
            <a:pPr lvl="1"/>
            <a:r>
              <a:rPr lang="en-US" dirty="0" smtClean="0"/>
              <a:t>Schedule tasks in order they arrive in ready queue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Shortest job first (SJF)</a:t>
            </a:r>
          </a:p>
          <a:p>
            <a:pPr lvl="1"/>
            <a:r>
              <a:rPr lang="en-US" dirty="0" smtClean="0"/>
              <a:t>Always schedule job with shortest remaining burst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Shortest remaining time first (SRTF)</a:t>
            </a:r>
            <a:r>
              <a:rPr lang="en-US" dirty="0" smtClean="0"/>
              <a:t> or STCF</a:t>
            </a:r>
          </a:p>
          <a:p>
            <a:pPr lvl="1"/>
            <a:r>
              <a:rPr lang="en-US" dirty="0" smtClean="0"/>
              <a:t>Preemptive version of SJF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Priority scheduling</a:t>
            </a:r>
          </a:p>
          <a:p>
            <a:pPr lvl="1"/>
            <a:r>
              <a:rPr lang="en-US" dirty="0" smtClean="0"/>
              <a:t>Priority associated with process; highest priority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Round robin</a:t>
            </a:r>
          </a:p>
          <a:p>
            <a:pPr lvl="1"/>
            <a:r>
              <a:rPr lang="en-US" dirty="0" smtClean="0"/>
              <a:t>Each process gets CPU for fixed period of time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Earliest deadline first</a:t>
            </a:r>
          </a:p>
          <a:p>
            <a:pPr lvl="1"/>
            <a:r>
              <a:rPr lang="en-US" dirty="0" smtClean="0"/>
              <a:t>Real-time scheduling algorithm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BAE4-0654-B646-BD3C-3141ADBE74EB}" type="datetime1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Main </a:t>
            </a:r>
            <a:r>
              <a:rPr lang="en-US" dirty="0"/>
              <a:t>time:</a:t>
            </a:r>
            <a:r>
              <a:rPr lang="en-US" b="1" dirty="0">
                <a:solidFill>
                  <a:srgbClr val="FF0000"/>
                </a:solidFill>
              </a:rPr>
              <a:t> W 3/8, 2-5 PM, </a:t>
            </a:r>
            <a:r>
              <a:rPr lang="en-US" b="1" dirty="0" smtClean="0">
                <a:solidFill>
                  <a:srgbClr val="FF0000"/>
                </a:solidFill>
              </a:rPr>
              <a:t>Olney 517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You must take the exam at this time if you are </a:t>
            </a:r>
            <a:r>
              <a:rPr lang="en-US" b="1" dirty="0" smtClean="0">
                <a:solidFill>
                  <a:srgbClr val="FF0000"/>
                </a:solidFill>
              </a:rPr>
              <a:t>available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</a:t>
            </a:r>
            <a:r>
              <a:rPr lang="en-US" baseline="30000" dirty="0" smtClean="0">
                <a:solidFill>
                  <a:srgbClr val="000000"/>
                </a:solidFill>
              </a:rPr>
              <a:t>nd</a:t>
            </a:r>
            <a:r>
              <a:rPr lang="en-US" dirty="0" smtClean="0">
                <a:solidFill>
                  <a:srgbClr val="000000"/>
                </a:solidFill>
              </a:rPr>
              <a:t> time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b="1" dirty="0" err="1">
                <a:solidFill>
                  <a:srgbClr val="0000FF"/>
                </a:solidFill>
              </a:rPr>
              <a:t>Th</a:t>
            </a:r>
            <a:r>
              <a:rPr lang="en-US" b="1" dirty="0">
                <a:solidFill>
                  <a:srgbClr val="0000FF"/>
                </a:solidFill>
              </a:rPr>
              <a:t> 3/9, 9 AM-12 PM, Pasteur 411 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This </a:t>
            </a:r>
            <a:r>
              <a:rPr lang="en-US" b="1" dirty="0">
                <a:solidFill>
                  <a:srgbClr val="0000FF"/>
                </a:solidFill>
              </a:rPr>
              <a:t>time is only for students who are unavailable Wednesday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3</a:t>
            </a:r>
            <a:r>
              <a:rPr lang="en-US" baseline="30000" dirty="0" smtClean="0">
                <a:solidFill>
                  <a:srgbClr val="000000"/>
                </a:solidFill>
              </a:rPr>
              <a:t>rd</a:t>
            </a:r>
            <a:r>
              <a:rPr lang="en-US" dirty="0" smtClean="0">
                <a:solidFill>
                  <a:srgbClr val="000000"/>
                </a:solidFill>
              </a:rPr>
              <a:t> time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b="1" dirty="0" err="1">
                <a:solidFill>
                  <a:srgbClr val="008000"/>
                </a:solidFill>
              </a:rPr>
              <a:t>Th</a:t>
            </a:r>
            <a:r>
              <a:rPr lang="en-US" b="1" dirty="0">
                <a:solidFill>
                  <a:srgbClr val="008000"/>
                </a:solidFill>
              </a:rPr>
              <a:t> 3/9, 12-3 PM, </a:t>
            </a:r>
            <a:r>
              <a:rPr lang="en-US" b="1" u="sng" dirty="0" smtClean="0">
                <a:solidFill>
                  <a:srgbClr val="008000"/>
                </a:solidFill>
              </a:rPr>
              <a:t>Pasteur 413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This </a:t>
            </a:r>
            <a:r>
              <a:rPr lang="en-US" b="1" dirty="0">
                <a:solidFill>
                  <a:srgbClr val="008000"/>
                </a:solidFill>
              </a:rPr>
              <a:t>time is only for students who are unavailable for the first two </a:t>
            </a:r>
            <a:r>
              <a:rPr lang="en-US" b="1" dirty="0" smtClean="0">
                <a:solidFill>
                  <a:srgbClr val="008000"/>
                </a:solidFill>
              </a:rPr>
              <a:t>times</a:t>
            </a:r>
            <a:endParaRPr lang="en-US" b="1" u="sng" dirty="0" smtClean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800000"/>
                </a:solidFill>
              </a:rPr>
              <a:t>If you are unavailable at all 3 times, contact me directly to schedule your exam</a:t>
            </a:r>
          </a:p>
          <a:p>
            <a:pPr lvl="1"/>
            <a:r>
              <a:rPr lang="en-US" b="1" dirty="0" smtClean="0">
                <a:solidFill>
                  <a:srgbClr val="800000"/>
                </a:solidFill>
              </a:rPr>
              <a:t>No exams will be scheduled on Friday, 3/10</a:t>
            </a:r>
            <a:endParaRPr lang="en-US" b="1" dirty="0">
              <a:solidFill>
                <a:srgbClr val="80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CBF3-0434-7243-8A81-F37CED063316}" type="datetime1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4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Address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Multiprogrammed</a:t>
            </a:r>
            <a:r>
              <a:rPr lang="en-US" dirty="0" smtClean="0">
                <a:solidFill>
                  <a:srgbClr val="000000"/>
                </a:solidFill>
              </a:rPr>
              <a:t> system—keep multiple processes resident in main memory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OS should provide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Address </a:t>
            </a:r>
            <a:r>
              <a:rPr lang="en-US" dirty="0">
                <a:solidFill>
                  <a:srgbClr val="0000FF"/>
                </a:solidFill>
              </a:rPr>
              <a:t>independence</a:t>
            </a:r>
            <a:r>
              <a:rPr lang="en-US" dirty="0"/>
              <a:t>: same numeric address used in multiple processes, kept logically </a:t>
            </a:r>
            <a:r>
              <a:rPr lang="en-US" dirty="0" smtClean="0"/>
              <a:t>distinct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Protection</a:t>
            </a:r>
            <a:r>
              <a:rPr lang="en-US" dirty="0"/>
              <a:t>: one process can’t access another’s address space unless explicitly given access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Virtual memory</a:t>
            </a:r>
            <a:r>
              <a:rPr lang="en-US" dirty="0"/>
              <a:t>: address space larger than physical memory </a:t>
            </a:r>
          </a:p>
          <a:p>
            <a:r>
              <a:rPr lang="en-US" dirty="0" smtClean="0"/>
              <a:t>OS typically binds </a:t>
            </a:r>
            <a:r>
              <a:rPr lang="en-US" dirty="0" err="1" smtClean="0"/>
              <a:t>relocatable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virtual addresses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00FF"/>
                </a:solidFill>
              </a:rPr>
              <a:t>physical address</a:t>
            </a:r>
            <a:r>
              <a:rPr lang="en-US" dirty="0" smtClean="0"/>
              <a:t> at execution time</a:t>
            </a:r>
          </a:p>
          <a:p>
            <a:pPr lvl="1"/>
            <a:r>
              <a:rPr lang="en-US" dirty="0" smtClean="0"/>
              <a:t>Requires dynamic address translation on every reference</a:t>
            </a:r>
          </a:p>
          <a:p>
            <a:pPr marL="344487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9426-9FCE-0B4B-96DF-426286F21040}" type="datetime1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9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Forms of address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Base and bounds</a:t>
            </a:r>
          </a:p>
          <a:p>
            <a:pPr lvl="1"/>
            <a:r>
              <a:rPr lang="en-US" dirty="0" smtClean="0"/>
              <a:t>Contiguous region allocated for entire address space</a:t>
            </a:r>
          </a:p>
          <a:p>
            <a:r>
              <a:rPr lang="en-US" dirty="0" smtClean="0"/>
              <a:t>Segmentation</a:t>
            </a:r>
          </a:p>
          <a:p>
            <a:pPr lvl="1"/>
            <a:r>
              <a:rPr lang="en-US" dirty="0" smtClean="0"/>
              <a:t>Address space split into variable-sized segments</a:t>
            </a:r>
          </a:p>
          <a:p>
            <a:r>
              <a:rPr lang="en-US" dirty="0" smtClean="0"/>
              <a:t>Paging</a:t>
            </a:r>
          </a:p>
          <a:p>
            <a:pPr lvl="1"/>
            <a:r>
              <a:rPr lang="en-US" dirty="0" smtClean="0"/>
              <a:t>Address space split into fixed-size pages</a:t>
            </a:r>
          </a:p>
          <a:p>
            <a:pPr lvl="1"/>
            <a:endParaRPr lang="en-US" dirty="0"/>
          </a:p>
          <a:p>
            <a:r>
              <a:rPr lang="en-US" dirty="0" smtClean="0"/>
              <a:t>Tradeoffs between</a:t>
            </a:r>
          </a:p>
          <a:p>
            <a:pPr lvl="1"/>
            <a:r>
              <a:rPr lang="en-US" dirty="0" smtClean="0"/>
              <a:t>Flexibility (sharing, growth, VM)</a:t>
            </a:r>
          </a:p>
          <a:p>
            <a:pPr lvl="1"/>
            <a:r>
              <a:rPr lang="en-US" dirty="0" smtClean="0"/>
              <a:t>Size of data needed to support translation</a:t>
            </a:r>
          </a:p>
          <a:p>
            <a:pPr lvl="1"/>
            <a:r>
              <a:rPr lang="en-US" dirty="0" smtClean="0"/>
              <a:t>Speed of translation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1879-593C-5F4E-980B-0DC03D9D9568}" type="datetime1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1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Base and 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process allocated contiguous block for entire address space</a:t>
            </a:r>
          </a:p>
          <a:p>
            <a:r>
              <a:rPr lang="en-US" dirty="0" smtClean="0"/>
              <a:t>Address space defined by two values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Base (or relocation register)</a:t>
            </a:r>
            <a:r>
              <a:rPr lang="en-US" dirty="0" smtClean="0"/>
              <a:t>: lowest PA used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Bound (or limit)</a:t>
            </a:r>
            <a:r>
              <a:rPr lang="en-US" dirty="0" smtClean="0"/>
              <a:t>: total size of address space</a:t>
            </a:r>
          </a:p>
          <a:p>
            <a:pPr lvl="1"/>
            <a:r>
              <a:rPr lang="en-US" dirty="0" smtClean="0"/>
              <a:t>Only OS can change values</a:t>
            </a:r>
          </a:p>
          <a:p>
            <a:pPr lvl="1"/>
            <a:r>
              <a:rPr lang="en-US" dirty="0" smtClean="0"/>
              <a:t>HW support: only two registers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Process sees virtual address space</a:t>
            </a:r>
          </a:p>
          <a:p>
            <a:pPr marL="0" indent="0">
              <a:buNone/>
            </a:pPr>
            <a:r>
              <a:rPr lang="en-US" dirty="0" smtClean="0"/>
              <a:t>	0 ≤ address &lt; bound</a:t>
            </a:r>
          </a:p>
          <a:p>
            <a:r>
              <a:rPr lang="en-US" dirty="0" smtClean="0"/>
              <a:t>Simple translation: PA = VA + base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CB6B-0D70-9142-93FA-EE2075CC7777}" type="datetime1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2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Segmentation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Segment</a:t>
            </a:r>
            <a:r>
              <a:rPr lang="en-US" dirty="0" smtClean="0"/>
              <a:t>: contiguous region of memory</a:t>
            </a:r>
          </a:p>
          <a:p>
            <a:pPr lvl="1"/>
            <a:r>
              <a:rPr lang="en-US" dirty="0" smtClean="0"/>
              <a:t>Base &amp; bounds = 1 segment</a:t>
            </a:r>
          </a:p>
          <a:p>
            <a:pPr lvl="1"/>
            <a:r>
              <a:rPr lang="en-US" dirty="0" smtClean="0"/>
              <a:t>Generalized segmentation allows &gt;1 segment per program</a:t>
            </a:r>
          </a:p>
          <a:p>
            <a:r>
              <a:rPr lang="en-US" dirty="0" smtClean="0"/>
              <a:t>Each process has a </a:t>
            </a:r>
            <a:r>
              <a:rPr lang="en-US" dirty="0" smtClean="0">
                <a:solidFill>
                  <a:srgbClr val="0000FF"/>
                </a:solidFill>
              </a:rPr>
              <a:t>segment table</a:t>
            </a:r>
            <a:endParaRPr lang="en-US" dirty="0" smtClean="0"/>
          </a:p>
          <a:p>
            <a:pPr lvl="1"/>
            <a:r>
              <a:rPr lang="en-US" dirty="0" smtClean="0"/>
              <a:t>Entry in table = segment</a:t>
            </a:r>
          </a:p>
          <a:p>
            <a:pPr lvl="1"/>
            <a:r>
              <a:rPr lang="en-US" dirty="0" smtClean="0"/>
              <a:t>Maps segment # to base/bounds for that segment</a:t>
            </a:r>
          </a:p>
          <a:p>
            <a:r>
              <a:rPr lang="en-US" dirty="0" smtClean="0"/>
              <a:t>Segment can be anywhere in physical memory</a:t>
            </a:r>
          </a:p>
          <a:p>
            <a:pPr lvl="1"/>
            <a:r>
              <a:rPr lang="en-US" dirty="0" smtClean="0"/>
              <a:t>Each segment has: start, length, access permission</a:t>
            </a:r>
          </a:p>
          <a:p>
            <a:r>
              <a:rPr lang="en-US" dirty="0" smtClean="0"/>
              <a:t>Processes can share segments</a:t>
            </a:r>
          </a:p>
          <a:p>
            <a:pPr lvl="1"/>
            <a:r>
              <a:rPr lang="en-US" dirty="0" smtClean="0"/>
              <a:t>Same start, length, same/different access permissions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926E-516A-C94A-8AB9-B2F318A3920B}" type="datetime1">
              <a:rPr lang="en-US" smtClean="0"/>
              <a:t>3/6/17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60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Segmentation</a:t>
            </a:r>
            <a:endParaRPr lang="en-US" dirty="0"/>
          </a:p>
        </p:txBody>
      </p:sp>
      <p:pic>
        <p:nvPicPr>
          <p:cNvPr id="5" name="Content Placeholder 4" descr="ch8-03_segment.pdf"/>
          <p:cNvPicPr>
            <a:picLocks noGrp="1" noChangeAspect="1"/>
          </p:cNvPicPr>
          <p:nvPr>
            <p:ph idx="1"/>
          </p:nvPr>
        </p:nvPicPr>
        <p:blipFill>
          <a:blip r:embed="rId3"/>
          <a:srcRect l="-3530" r="-3530"/>
          <a:stretch>
            <a:fillRect/>
          </a:stretch>
        </p:blipFill>
        <p:spPr>
          <a:xfrm>
            <a:off x="-577889" y="1030943"/>
            <a:ext cx="10215047" cy="5617882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BFD8-274E-F24A-B483-C70231580489}" type="datetime1">
              <a:rPr lang="en-US" smtClean="0"/>
              <a:t>3/6/17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2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Segment table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26986911"/>
              </p:ext>
            </p:extLst>
          </p:nvPr>
        </p:nvGraphicFramePr>
        <p:xfrm>
          <a:off x="457200" y="1143000"/>
          <a:ext cx="8229600" cy="1854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71600"/>
                <a:gridCol w="304800"/>
                <a:gridCol w="838200"/>
                <a:gridCol w="1143000"/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Segment #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Bounds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Access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read/exec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code segment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read/write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data segment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unused segment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read/write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stack segment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3352800"/>
            <a:ext cx="8229600" cy="277812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Protection handled by segment table contents</a:t>
            </a:r>
          </a:p>
          <a:p>
            <a:pPr lvl="1"/>
            <a:r>
              <a:rPr lang="en-US" dirty="0" smtClean="0"/>
              <a:t>Valid bit (V) indicates if segment in use</a:t>
            </a:r>
          </a:p>
          <a:p>
            <a:pPr lvl="1"/>
            <a:r>
              <a:rPr lang="en-US" dirty="0" smtClean="0"/>
              <a:t>Access indicates privileges (read/write/execute)</a:t>
            </a:r>
          </a:p>
          <a:p>
            <a:r>
              <a:rPr lang="en-US" dirty="0" smtClean="0"/>
              <a:t>Virtual address: segment #, offset</a:t>
            </a:r>
          </a:p>
          <a:p>
            <a:pPr lvl="1"/>
            <a:r>
              <a:rPr lang="en-US" dirty="0" smtClean="0"/>
              <a:t>Segment number must be valid</a:t>
            </a:r>
          </a:p>
          <a:p>
            <a:pPr lvl="1"/>
            <a:r>
              <a:rPr lang="en-US" dirty="0" smtClean="0"/>
              <a:t>Offset must be &lt; bound</a:t>
            </a:r>
          </a:p>
          <a:p>
            <a:pPr lvl="1"/>
            <a:r>
              <a:rPr lang="en-US" dirty="0" smtClean="0"/>
              <a:t>If either false, trap to OS </a:t>
            </a:r>
            <a:r>
              <a:rPr lang="en-US" dirty="0" smtClean="0">
                <a:sym typeface="Wingdings"/>
              </a:rPr>
              <a:t> invalid address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BD18-36F3-AA4D-8884-7D780E3BA778}" type="datetime1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0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Paged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Manage memory in fixed size units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Virtual memory blocks: </a:t>
            </a:r>
            <a:r>
              <a:rPr lang="en-US" dirty="0" smtClean="0">
                <a:solidFill>
                  <a:srgbClr val="0000FF"/>
                </a:solidFill>
              </a:rPr>
              <a:t>pages</a:t>
            </a:r>
          </a:p>
          <a:p>
            <a:pPr lvl="1"/>
            <a:r>
              <a:rPr lang="en-US" dirty="0" smtClean="0"/>
              <a:t>Physical memory blocks: </a:t>
            </a:r>
            <a:r>
              <a:rPr lang="en-US" dirty="0" smtClean="0">
                <a:solidFill>
                  <a:srgbClr val="0000FF"/>
                </a:solidFill>
              </a:rPr>
              <a:t>frames</a:t>
            </a:r>
            <a:endParaRPr lang="en-US" dirty="0" smtClean="0"/>
          </a:p>
          <a:p>
            <a:r>
              <a:rPr lang="en-US" dirty="0" smtClean="0"/>
              <a:t>Bitmap tracks free frames</a:t>
            </a:r>
          </a:p>
          <a:p>
            <a:r>
              <a:rPr lang="en-US" dirty="0" smtClean="0"/>
              <a:t>Each process has its own page table</a:t>
            </a:r>
          </a:p>
          <a:p>
            <a:pPr lvl="1"/>
            <a:r>
              <a:rPr lang="en-US" dirty="0" smtClean="0"/>
              <a:t>Tracks translation, permissions, etc.</a:t>
            </a:r>
          </a:p>
          <a:p>
            <a:r>
              <a:rPr lang="en-US" dirty="0" smtClean="0"/>
              <a:t>Translation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Virtual address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00FF"/>
                </a:solidFill>
              </a:rPr>
              <a:t>page #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FF0000"/>
                </a:solidFill>
              </a:rPr>
              <a:t>offset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Page #</a:t>
            </a:r>
            <a:r>
              <a:rPr lang="en-US" dirty="0" smtClean="0"/>
              <a:t> indexes into page table </a:t>
            </a:r>
            <a:r>
              <a:rPr lang="en-US" dirty="0" smtClean="0">
                <a:sym typeface="Wingdings"/>
              </a:rPr>
              <a:t> get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frame #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  <a:sym typeface="Wingdings"/>
              </a:rPr>
              <a:t>Physical address: frame # </a:t>
            </a:r>
            <a:r>
              <a:rPr lang="en-US" dirty="0" smtClean="0">
                <a:sym typeface="Wingdings"/>
              </a:rPr>
              <a:t>&amp;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offset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11E0-3BF2-604F-91A3-758A9941F9DE}" type="datetime1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07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Paged Translation (Abstract)</a:t>
            </a:r>
            <a:endParaRPr lang="en-US" dirty="0"/>
          </a:p>
        </p:txBody>
      </p:sp>
      <p:pic>
        <p:nvPicPr>
          <p:cNvPr id="6" name="Content Placeholder 5" descr="ch8-06_pagedSegment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2941" r="-12941"/>
          <a:stretch>
            <a:fillRect/>
          </a:stretch>
        </p:blipFill>
        <p:spPr>
          <a:xfrm>
            <a:off x="-614655" y="914400"/>
            <a:ext cx="10084352" cy="554600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FFC-2025-7E43-882C-A2BBDB0AE18C}" type="datetime1">
              <a:rPr lang="en-US" smtClean="0"/>
              <a:t>3/6/17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6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28600"/>
            <a:ext cx="858581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>
                <a:solidFill>
                  <a:schemeClr val="tx2"/>
                </a:solidFill>
                <a:latin typeface="+mj-lt"/>
              </a:rPr>
              <a:t>Review: Paged Translation (Implementation)</a:t>
            </a:r>
            <a:endParaRPr lang="en-US" sz="3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Content Placeholder 6" descr="ch8-05_paged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7466" r="-27466"/>
          <a:stretch>
            <a:fillRect/>
          </a:stretch>
        </p:blipFill>
        <p:spPr>
          <a:xfrm>
            <a:off x="-1314685" y="555654"/>
            <a:ext cx="11676120" cy="6421416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DEE7-1732-A04A-A3FD-C5165ED6D2AB}" type="datetime1">
              <a:rPr lang="en-US" smtClean="0"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3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/>
                <a:ea typeface="MS PGothic" charset="0"/>
                <a:cs typeface="Garamond"/>
              </a:rPr>
              <a:t>Review: Multi-level page table</a:t>
            </a:r>
            <a:endParaRPr lang="en-US" sz="2400" dirty="0">
              <a:latin typeface="Garamond"/>
              <a:ea typeface="MS PGothic" charset="0"/>
              <a:cs typeface="Garamond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7525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Space saving technique</a:t>
            </a:r>
          </a:p>
          <a:p>
            <a:r>
              <a:rPr lang="en-US" dirty="0" smtClean="0"/>
              <a:t>Outer page table points to second-level page table</a:t>
            </a:r>
          </a:p>
          <a:p>
            <a:r>
              <a:rPr lang="en-US" dirty="0" smtClean="0"/>
              <a:t>Second-level page table points to physical frame</a:t>
            </a:r>
          </a:p>
          <a:p>
            <a:r>
              <a:rPr lang="en-US" dirty="0" smtClean="0"/>
              <a:t>Could extend to &gt;2 levels</a:t>
            </a:r>
            <a:endParaRPr lang="en-US" dirty="0"/>
          </a:p>
        </p:txBody>
      </p:sp>
      <p:pic>
        <p:nvPicPr>
          <p:cNvPr id="56323" name="Picture 103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3173413"/>
            <a:ext cx="6389687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5568-C9ED-DA47-B786-88AA5266C06B}" type="datetime1">
              <a:rPr lang="en-US" smtClean="0"/>
              <a:t>3/6/17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4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Midterm exam notes</a:t>
            </a:r>
            <a:endParaRPr lang="en-US" dirty="0">
              <a:latin typeface="Garamond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50641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Arial" charset="0"/>
              </a:rPr>
              <a:t>Allowed </a:t>
            </a:r>
            <a:r>
              <a:rPr lang="en-US" sz="2600" dirty="0" smtClean="0">
                <a:latin typeface="Arial" charset="0"/>
              </a:rPr>
              <a:t>two 8.5</a:t>
            </a:r>
            <a:r>
              <a:rPr lang="ja-JP" altLang="en-US" sz="2600" dirty="0">
                <a:latin typeface="Arial" charset="0"/>
              </a:rPr>
              <a:t>”</a:t>
            </a:r>
            <a:r>
              <a:rPr lang="en-US" sz="2600" dirty="0">
                <a:latin typeface="Arial" charset="0"/>
              </a:rPr>
              <a:t> x 11</a:t>
            </a:r>
            <a:r>
              <a:rPr lang="ja-JP" altLang="en-US" sz="2600" dirty="0">
                <a:latin typeface="Arial" charset="0"/>
              </a:rPr>
              <a:t>”</a:t>
            </a:r>
            <a:r>
              <a:rPr lang="en-US" sz="2600" dirty="0">
                <a:latin typeface="Arial" charset="0"/>
              </a:rPr>
              <a:t> double-sided </a:t>
            </a:r>
            <a:r>
              <a:rPr lang="en-US" sz="2600" dirty="0" smtClean="0">
                <a:latin typeface="Arial" charset="0"/>
              </a:rPr>
              <a:t>sheets </a:t>
            </a:r>
            <a:r>
              <a:rPr lang="en-US" sz="2600" dirty="0">
                <a:latin typeface="Arial" charset="0"/>
              </a:rPr>
              <a:t>of notes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rial" charset="0"/>
              </a:rPr>
              <a:t>No other </a:t>
            </a:r>
            <a:r>
              <a:rPr lang="en-US" sz="2600" dirty="0" smtClean="0">
                <a:latin typeface="Arial" charset="0"/>
              </a:rPr>
              <a:t>notes; no </a:t>
            </a:r>
            <a:r>
              <a:rPr lang="en-US" sz="2600" dirty="0">
                <a:latin typeface="Arial" charset="0"/>
              </a:rPr>
              <a:t>electronic devices (calculator, </a:t>
            </a:r>
            <a:r>
              <a:rPr lang="en-US" sz="2600" dirty="0" smtClean="0">
                <a:latin typeface="Arial" charset="0"/>
              </a:rPr>
              <a:t>phone</a:t>
            </a:r>
            <a:r>
              <a:rPr lang="en-US" sz="2600" dirty="0">
                <a:latin typeface="Arial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rial" charset="0"/>
              </a:rPr>
              <a:t>Exam will last </a:t>
            </a:r>
            <a:r>
              <a:rPr lang="en-US" sz="2600" dirty="0" smtClean="0">
                <a:latin typeface="Arial" charset="0"/>
              </a:rPr>
              <a:t>3 hours—</a:t>
            </a:r>
            <a:r>
              <a:rPr lang="en-US" sz="2600" b="1" u="sng" dirty="0" smtClean="0">
                <a:latin typeface="Arial" charset="0"/>
              </a:rPr>
              <a:t>please be on time</a:t>
            </a:r>
            <a:endParaRPr lang="en-US" sz="22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latin typeface="Arial" charset="0"/>
              </a:rPr>
              <a:t>Covers </a:t>
            </a:r>
            <a:r>
              <a:rPr lang="en-US" sz="2600" dirty="0" smtClean="0">
                <a:latin typeface="Arial" charset="0"/>
              </a:rPr>
              <a:t>lectures 2-12</a:t>
            </a:r>
            <a:endParaRPr lang="en-US" sz="26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600" dirty="0" smtClean="0">
                <a:latin typeface="Arial" charset="0"/>
              </a:rPr>
              <a:t>6 questions, each with multiple parts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Arial" charset="0"/>
              </a:rPr>
              <a:t>Process management (creation, deletion, etc.)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Arial" charset="0"/>
              </a:rPr>
              <a:t>Inter-process communication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Arial" charset="0"/>
              </a:rPr>
              <a:t>General multithreading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Arial" charset="0"/>
              </a:rPr>
              <a:t>Synchronization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Arial" charset="0"/>
              </a:rPr>
              <a:t>Scheduling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Arial" charset="0"/>
              </a:rPr>
              <a:t>Memory management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latin typeface="Arial" charset="0"/>
              </a:rPr>
              <a:t>Formats include short answer (i.e., explain concept) or problem-solving (i.e. 1 correct numeric answer)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FF0000"/>
                </a:solidFill>
                <a:latin typeface="Arial" charset="0"/>
              </a:rPr>
              <a:t>EECE.5730 students will have additional work on some problems</a:t>
            </a:r>
            <a:endParaRPr lang="en-US" sz="2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7407A3D-32A5-9741-A8F9-1D8071C78FC8}" type="datetime1">
              <a:rPr lang="en-US" smtClean="0">
                <a:latin typeface="Garamond" charset="0"/>
              </a:rPr>
              <a:t>3/6/17</a:t>
            </a:fld>
            <a:endParaRPr lang="en-US">
              <a:latin typeface="Garamond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EEADEEE-1CBF-0D43-91EB-925F9AC4C867}" type="slidenum">
              <a:rPr lang="en-US">
                <a:latin typeface="Garamond" charset="0"/>
              </a:rPr>
              <a:pPr eaLnBrk="1" hangingPunct="1"/>
              <a:t>4</a:t>
            </a:fld>
            <a:endParaRPr lang="en-US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02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Multi-level page table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4230" r="-4230"/>
          <a:stretch>
            <a:fillRect/>
          </a:stretch>
        </p:blipFill>
        <p:spPr>
          <a:xfrm>
            <a:off x="457200" y="1143001"/>
            <a:ext cx="8229600" cy="3657599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5410200"/>
            <a:ext cx="8229600" cy="72072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level page table points to 2</a:t>
            </a:r>
            <a:r>
              <a:rPr lang="en-US" baseline="30000" dirty="0" smtClean="0"/>
              <a:t>nd</a:t>
            </a:r>
            <a:r>
              <a:rPr lang="en-US" dirty="0" smtClean="0"/>
              <a:t> level page tables</a:t>
            </a:r>
          </a:p>
          <a:p>
            <a:r>
              <a:rPr lang="en-US" dirty="0" smtClean="0"/>
              <a:t>Example assumes 4 KB page size, 1K PTEs at each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8000-542F-3E4E-89C1-C3599474F4E0}" type="datetime1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38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MS PGothic" charset="0"/>
              </a:rPr>
              <a:t>Review: Hashed </a:t>
            </a:r>
            <a:r>
              <a:rPr lang="en-US" dirty="0">
                <a:ea typeface="MS PGothic" charset="0"/>
              </a:rPr>
              <a:t>Page Tables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Helvetica" charset="0"/>
                <a:ea typeface="MS PGothic" charset="0"/>
              </a:rPr>
              <a:t>Common in address spaces &gt; 32 bits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The virtual page number is hashed into a page table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This page table contains a chain of elements hashing to the same location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Each element contains (1) the virtual page number (2) the value of the mapped page frame (3) a pointer to the next element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Virtual page numbers are compared in this chain searching for a match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If a match is found, the corresponding physical frame is </a:t>
            </a:r>
            <a:r>
              <a:rPr lang="en-US" dirty="0" smtClean="0">
                <a:latin typeface="Helvetica" charset="0"/>
                <a:ea typeface="MS PGothic" charset="0"/>
              </a:rPr>
              <a:t>extracted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B4B0-A19A-FD45-A8CE-A43A871AB1A7}" type="datetime1">
              <a:rPr lang="en-US" smtClean="0"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5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MS PGothic" charset="0"/>
              </a:rPr>
              <a:t>Review: Hashed </a:t>
            </a:r>
            <a:r>
              <a:rPr lang="en-US" dirty="0">
                <a:ea typeface="MS PGothic" charset="0"/>
              </a:rPr>
              <a:t>Page Table</a:t>
            </a:r>
            <a:endParaRPr lang="en-US" sz="2400" dirty="0">
              <a:ea typeface="MS PGothic" charset="0"/>
            </a:endParaRPr>
          </a:p>
        </p:txBody>
      </p:sp>
      <p:pic>
        <p:nvPicPr>
          <p:cNvPr id="6041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274763"/>
            <a:ext cx="66167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FDB6-3E2A-0540-8A16-19C2F4A813B9}" type="datetime1">
              <a:rPr lang="en-US" smtClean="0"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733E-2813-BD40-9E9A-9C3DDCF59C7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41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/>
                <a:ea typeface="MS PGothic" charset="0"/>
                <a:cs typeface="Garamond"/>
              </a:rPr>
              <a:t>Review: Inverted </a:t>
            </a:r>
            <a:r>
              <a:rPr lang="en-US" dirty="0">
                <a:latin typeface="Garamond"/>
                <a:ea typeface="MS PGothic" charset="0"/>
                <a:cs typeface="Garamond"/>
              </a:rPr>
              <a:t>Page Table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Helvetica" charset="0"/>
                <a:ea typeface="MS PGothic" charset="0"/>
              </a:rPr>
              <a:t>Rather than each process having a page table and keeping track of all possible logical pages, track all physical pages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One entry for each real page of memory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Entry consists of the virtual address of the page stored in that real memory location, with information about the process that owns that page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Decreases memory needed to store each page table, but increases time needed to search the table when a page reference occurs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Use hash table to limit the search to one — or at most a few — page-table entries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TLB can accelerate access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But how to implement shared memory?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One mapping of a virtual address to the shared physical address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5571-24BE-E546-B68F-038F22F1823C}" type="datetime1">
              <a:rPr lang="en-US" smtClean="0"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24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Garamond"/>
                <a:ea typeface="MS PGothic" charset="0"/>
                <a:cs typeface="Garamond"/>
              </a:rPr>
              <a:t>Review: Inverted </a:t>
            </a:r>
            <a:r>
              <a:rPr lang="en-US" dirty="0">
                <a:latin typeface="Garamond"/>
                <a:ea typeface="MS PGothic" charset="0"/>
                <a:cs typeface="Garamond"/>
              </a:rPr>
              <a:t>Page Table Architecture</a:t>
            </a:r>
            <a:endParaRPr lang="en-US" sz="2400" dirty="0">
              <a:latin typeface="Garamond"/>
              <a:ea typeface="MS PGothic" charset="0"/>
              <a:cs typeface="Garamond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8D71-3156-B44D-A82C-4F52564C9EE8}" type="datetime1">
              <a:rPr lang="en-US" smtClean="0"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733E-2813-BD40-9E9A-9C3DDCF59C73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2467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274763"/>
            <a:ext cx="6057900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11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/>
                <a:ea typeface="MS PGothic" charset="0"/>
                <a:cs typeface="Garamond"/>
              </a:rPr>
              <a:t>Review: Valid</a:t>
            </a:r>
            <a:r>
              <a:rPr lang="en-US" dirty="0">
                <a:latin typeface="Garamond"/>
                <a:ea typeface="MS PGothic" charset="0"/>
                <a:cs typeface="Garamond"/>
              </a:rPr>
              <a:t>-Invalid Bit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1"/>
            <a:ext cx="8229600" cy="16763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  <a:ea typeface="MS PGothic" charset="0"/>
              </a:rPr>
              <a:t>With each page table entry a valid–invalid bit is associated</a:t>
            </a:r>
            <a:br>
              <a:rPr lang="en-US" dirty="0">
                <a:latin typeface="Helvetica" charset="0"/>
                <a:ea typeface="MS PGothic" charset="0"/>
              </a:rPr>
            </a:br>
            <a:r>
              <a:rPr lang="en-US" dirty="0">
                <a:latin typeface="Helvetica" charset="0"/>
                <a:ea typeface="MS PGothic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Helvetica" charset="0"/>
                <a:ea typeface="MS PGothic" charset="0"/>
              </a:rPr>
              <a:t>v</a:t>
            </a:r>
            <a:r>
              <a:rPr lang="en-US" dirty="0">
                <a:latin typeface="Helvetica" charset="0"/>
                <a:ea typeface="MS PGothic" charset="0"/>
              </a:rPr>
              <a:t> </a:t>
            </a: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 in-memory –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  <a:sym typeface="Symbol" charset="0"/>
              </a:rPr>
              <a:t>memory resident</a:t>
            </a: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Helvetica" charset="0"/>
                <a:ea typeface="MS PGothic" charset="0"/>
                <a:sym typeface="Symbo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Helvetica" charset="0"/>
                <a:ea typeface="MS PGothic" charset="0"/>
                <a:sym typeface="Symbol" charset="0"/>
              </a:rPr>
              <a:t>i</a:t>
            </a: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  not-in-memory)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Initially valid–invalid bit is set to</a:t>
            </a:r>
            <a:r>
              <a:rPr lang="en-US" b="1" dirty="0">
                <a:solidFill>
                  <a:srgbClr val="FF0000"/>
                </a:solidFill>
                <a:latin typeface="Helvetica" charset="0"/>
                <a:ea typeface="MS PGothic" charset="0"/>
                <a:sym typeface="Symbo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Helvetica" charset="0"/>
                <a:ea typeface="MS PGothic" charset="0"/>
                <a:sym typeface="Symbol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Helvetica" charset="0"/>
                <a:ea typeface="MS PGothic" charset="0"/>
                <a:sym typeface="Symbol" charset="0"/>
              </a:rPr>
              <a:t> </a:t>
            </a: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on all entries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Helvetica" charset="0"/>
              <a:ea typeface="MS PGothic" charset="0"/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During MMU address translation, if valid–invalid bit in page table entry is</a:t>
            </a:r>
            <a:r>
              <a:rPr lang="en-US" b="1" dirty="0">
                <a:solidFill>
                  <a:srgbClr val="FF0000"/>
                </a:solidFill>
                <a:latin typeface="Helvetica" charset="0"/>
                <a:ea typeface="MS PGothic" charset="0"/>
                <a:sym typeface="Symbo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Helvetica" charset="0"/>
                <a:ea typeface="MS PGothic" charset="0"/>
                <a:sym typeface="Symbol" charset="0"/>
              </a:rPr>
              <a:t>i</a:t>
            </a: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  page fault</a:t>
            </a: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908300"/>
            <a:ext cx="282892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A3B9-81D8-9945-B844-3F14664C6924}" type="datetime1">
              <a:rPr lang="en-US" smtClean="0"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5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Page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/>
              </a:rPr>
              <a:t>How do we determine page to evict if physical address space is full</a:t>
            </a:r>
            <a:r>
              <a:rPr lang="en-US" dirty="0" smtClean="0">
                <a:sym typeface="Wingdings"/>
              </a:rPr>
              <a:t>?</a:t>
            </a:r>
          </a:p>
          <a:p>
            <a:pPr lvl="1"/>
            <a:r>
              <a:rPr lang="en-US" dirty="0" smtClean="0">
                <a:sym typeface="Wingdings"/>
              </a:rPr>
              <a:t>Goal: minimize page faults</a:t>
            </a:r>
            <a:endParaRPr lang="en-US" dirty="0"/>
          </a:p>
          <a:p>
            <a:r>
              <a:rPr lang="en-US" dirty="0" smtClean="0"/>
              <a:t>Closest optimal approximation: least recently-used (LRU)</a:t>
            </a:r>
          </a:p>
          <a:p>
            <a:pPr lvl="1"/>
            <a:r>
              <a:rPr lang="en-US" dirty="0" smtClean="0"/>
              <a:t>Use reference bits to approximate LRU</a:t>
            </a:r>
          </a:p>
          <a:p>
            <a:pPr lvl="1"/>
            <a:r>
              <a:rPr lang="en-US" dirty="0" smtClean="0"/>
              <a:t>Clock algorithm commonly used to manage clearing of reference bits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02BE-250E-CB42-A1BC-ABC348DA84CD}" type="datetime1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0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Clock algorithm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4942" r="-4942"/>
          <a:stretch>
            <a:fillRect/>
          </a:stretch>
        </p:blipFill>
        <p:spPr>
          <a:xfrm>
            <a:off x="457200" y="1143001"/>
            <a:ext cx="8229600" cy="3276599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4495800"/>
            <a:ext cx="8229600" cy="163512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example above, 8 resident pages</a:t>
            </a:r>
          </a:p>
          <a:p>
            <a:r>
              <a:rPr lang="en-US" dirty="0" smtClean="0"/>
              <a:t>Consider pages starting with P1</a:t>
            </a:r>
          </a:p>
          <a:p>
            <a:r>
              <a:rPr lang="en-US" dirty="0" smtClean="0"/>
              <a:t>P4 is first non-referenced page—evicted for P9</a:t>
            </a:r>
          </a:p>
          <a:p>
            <a:r>
              <a:rPr lang="en-US" dirty="0" smtClean="0"/>
              <a:t>Reference bit clear for P1-P3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606D-786A-0C43-86E2-475D9AC6D8ED}" type="datetime1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42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Dirty bits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on eviction?</a:t>
            </a:r>
          </a:p>
          <a:p>
            <a:pPr lvl="1"/>
            <a:r>
              <a:rPr lang="en-US" dirty="0" smtClean="0"/>
              <a:t>Simplest case: evicted page written back to disk</a:t>
            </a:r>
          </a:p>
          <a:p>
            <a:pPr lvl="1"/>
            <a:r>
              <a:rPr lang="en-US" dirty="0" smtClean="0"/>
              <a:t>When is write to disk actually necessary?</a:t>
            </a:r>
          </a:p>
          <a:p>
            <a:pPr lvl="2"/>
            <a:r>
              <a:rPr lang="en-US" dirty="0" smtClean="0"/>
              <a:t>Only if page has been modified</a:t>
            </a:r>
          </a:p>
          <a:p>
            <a:r>
              <a:rPr lang="en-US" dirty="0" smtClean="0"/>
              <a:t>Dirty bit tracks changed pages</a:t>
            </a:r>
          </a:p>
          <a:p>
            <a:pPr lvl="1"/>
            <a:r>
              <a:rPr lang="en-US" dirty="0" smtClean="0"/>
              <a:t>Dirty bit = 1 </a:t>
            </a:r>
            <a:r>
              <a:rPr lang="en-US" dirty="0" smtClean="0">
                <a:sym typeface="Wingdings"/>
              </a:rPr>
              <a:t> page modified</a:t>
            </a:r>
          </a:p>
          <a:p>
            <a:r>
              <a:rPr lang="en-US" dirty="0" smtClean="0">
                <a:sym typeface="Wingdings"/>
              </a:rPr>
              <a:t>How can dirty bit be used to modify eviction policy?</a:t>
            </a:r>
          </a:p>
          <a:p>
            <a:pPr lvl="1"/>
            <a:r>
              <a:rPr lang="en-US" dirty="0" smtClean="0">
                <a:sym typeface="Wingdings"/>
              </a:rPr>
              <a:t>More performance-effective to evict non-dirty pages—no need to take time to write to disk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DD34-9CA5-1047-B5CA-561131AE963F}" type="datetime1">
              <a:rPr lang="en-US" smtClean="0"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0F1F-2016-AB47-89E8-85EB545AF70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5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 notes</a:t>
            </a:r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time: Midterm exam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Please be on time for whatever exam time you’re attending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Wed 2-5 in Olney 517 (1</a:t>
            </a:r>
            <a:r>
              <a:rPr lang="en-US" b="1" baseline="30000" dirty="0" smtClean="0">
                <a:solidFill>
                  <a:srgbClr val="0000FF"/>
                </a:solidFill>
              </a:rPr>
              <a:t>st</a:t>
            </a:r>
            <a:r>
              <a:rPr lang="en-US" b="1" dirty="0" smtClean="0">
                <a:solidFill>
                  <a:srgbClr val="0000FF"/>
                </a:solidFill>
              </a:rPr>
              <a:t> choice)</a:t>
            </a:r>
          </a:p>
          <a:p>
            <a:pPr lvl="2"/>
            <a:r>
              <a:rPr lang="en-US" b="1" dirty="0" err="1" smtClean="0">
                <a:solidFill>
                  <a:srgbClr val="0000FF"/>
                </a:solidFill>
              </a:rPr>
              <a:t>Th</a:t>
            </a:r>
            <a:r>
              <a:rPr lang="en-US" b="1" dirty="0" smtClean="0">
                <a:solidFill>
                  <a:srgbClr val="0000FF"/>
                </a:solidFill>
              </a:rPr>
              <a:t> 9-12 in Pasteur 411 (2</a:t>
            </a:r>
            <a:r>
              <a:rPr lang="en-US" b="1" baseline="30000" dirty="0" smtClean="0">
                <a:solidFill>
                  <a:srgbClr val="0000FF"/>
                </a:solidFill>
              </a:rPr>
              <a:t>nd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choice)</a:t>
            </a:r>
          </a:p>
          <a:p>
            <a:pPr lvl="2"/>
            <a:r>
              <a:rPr lang="en-US" b="1" dirty="0" err="1" smtClean="0">
                <a:solidFill>
                  <a:srgbClr val="0000FF"/>
                </a:solidFill>
              </a:rPr>
              <a:t>Th</a:t>
            </a:r>
            <a:r>
              <a:rPr lang="en-US" b="1" dirty="0" smtClean="0">
                <a:solidFill>
                  <a:srgbClr val="0000FF"/>
                </a:solidFill>
              </a:rPr>
              <a:t> 12-3 in </a:t>
            </a:r>
            <a:r>
              <a:rPr lang="en-US" b="1" u="sng" dirty="0" smtClean="0">
                <a:solidFill>
                  <a:srgbClr val="FF0000"/>
                </a:solidFill>
              </a:rPr>
              <a:t>Pasteur 413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(3</a:t>
            </a:r>
            <a:r>
              <a:rPr lang="en-US" b="1" baseline="30000" dirty="0" smtClean="0">
                <a:solidFill>
                  <a:srgbClr val="0000FF"/>
                </a:solidFill>
              </a:rPr>
              <a:t>rd</a:t>
            </a:r>
            <a:r>
              <a:rPr lang="en-US" b="1" dirty="0" smtClean="0">
                <a:solidFill>
                  <a:srgbClr val="0000FF"/>
                </a:solidFill>
              </a:rPr>
              <a:t> choice)</a:t>
            </a:r>
          </a:p>
          <a:p>
            <a:r>
              <a:rPr lang="en-US" dirty="0" smtClean="0"/>
              <a:t>Reminders:</a:t>
            </a:r>
          </a:p>
          <a:p>
            <a:pPr lvl="1"/>
            <a:r>
              <a:rPr lang="en-US" dirty="0"/>
              <a:t>HW 3 due 3:15 PM today</a:t>
            </a:r>
          </a:p>
          <a:p>
            <a:pPr lvl="2"/>
            <a:r>
              <a:rPr lang="en-US" b="1" u="sng" dirty="0"/>
              <a:t>No late submissions accepted</a:t>
            </a:r>
          </a:p>
          <a:p>
            <a:pPr lvl="1"/>
            <a:r>
              <a:rPr lang="en-US" dirty="0"/>
              <a:t>Project 1 coming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9C2331C-A20D-BF45-B9D1-E0351A6DA515}" type="datetime1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54581FB-8797-014C-8491-7A0C59EBED1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7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Test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Prior to passing out exam, your instructor will verify that you only have two note sheets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dirty="0" smtClean="0"/>
              <a:t>If you have &gt;2 sheets, I will take all notes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You will not be allowed to remove anything from your bag after you receive your exam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dirty="0" smtClean="0"/>
              <a:t>If you need an additional pencil, eraser, or piece of scrap paper during the exam, ask me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Only one person will be allowed to use the bathroom at a time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dirty="0" smtClean="0"/>
              <a:t>You must leave your cell phone either with me or clearly visible on the table near your seat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89A091A-21EE-824A-AB0D-696CBD30DF8F}" type="datetime1">
              <a:rPr lang="en-US" smtClean="0">
                <a:latin typeface="Garamond" charset="0"/>
              </a:rPr>
              <a:t>3/6/17</a:t>
            </a:fld>
            <a:endParaRPr lang="en-US">
              <a:latin typeface="Garamond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0CA3C80-E581-384F-80E7-E978009F656A}" type="slidenum">
              <a:rPr lang="en-US">
                <a:latin typeface="Garamond" charset="0"/>
              </a:rPr>
              <a:pPr eaLnBrk="1" hangingPunct="1"/>
              <a:t>5</a:t>
            </a:fld>
            <a:endParaRPr lang="en-US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3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Process: program in execution</a:t>
            </a:r>
          </a:p>
          <a:p>
            <a:pPr lvl="1"/>
            <a:r>
              <a:rPr lang="en-US" dirty="0"/>
              <a:t>1+ running pieces of code (</a:t>
            </a:r>
            <a:r>
              <a:rPr lang="en-US" dirty="0">
                <a:solidFill>
                  <a:srgbClr val="0000FF"/>
                </a:solidFill>
              </a:rPr>
              <a:t>threads</a:t>
            </a:r>
            <a:r>
              <a:rPr lang="en-US" dirty="0"/>
              <a:t>) + everything code can read/</a:t>
            </a:r>
            <a:r>
              <a:rPr lang="en-US" dirty="0" smtClean="0"/>
              <a:t>write</a:t>
            </a:r>
          </a:p>
          <a:p>
            <a:pPr lvl="2"/>
            <a:r>
              <a:rPr lang="en-US" dirty="0" smtClean="0"/>
              <a:t>Program counter</a:t>
            </a:r>
          </a:p>
          <a:p>
            <a:pPr lvl="2"/>
            <a:r>
              <a:rPr lang="en-US" dirty="0" smtClean="0"/>
              <a:t>Registers</a:t>
            </a:r>
          </a:p>
          <a:p>
            <a:pPr lvl="2"/>
            <a:r>
              <a:rPr lang="en-US" dirty="0" smtClean="0"/>
              <a:t>Address space</a:t>
            </a:r>
          </a:p>
          <a:p>
            <a:r>
              <a:rPr lang="en-US" dirty="0" smtClean="0"/>
              <a:t>Address space: all code/data stored in memory</a:t>
            </a:r>
          </a:p>
          <a:p>
            <a:pPr lvl="1"/>
            <a:r>
              <a:rPr lang="en-US" dirty="0" smtClean="0"/>
              <a:t>Text section: code</a:t>
            </a:r>
          </a:p>
          <a:p>
            <a:pPr lvl="1"/>
            <a:r>
              <a:rPr lang="en-US" dirty="0" smtClean="0"/>
              <a:t>Data section: global variables</a:t>
            </a:r>
          </a:p>
          <a:p>
            <a:pPr lvl="1"/>
            <a:r>
              <a:rPr lang="en-US" dirty="0" smtClean="0"/>
              <a:t>Stack: temporary data related to functions</a:t>
            </a:r>
          </a:p>
          <a:p>
            <a:pPr lvl="1"/>
            <a:r>
              <a:rPr lang="en-US" dirty="0" smtClean="0"/>
              <a:t>Heap: dynamically allocated data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FDC9-5D36-5F43-BC30-71C023CFAC2B}" type="datetime1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3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/>
                <a:ea typeface="MS PGothic" charset="0"/>
                <a:cs typeface="Garamond"/>
              </a:rPr>
              <a:t>Review: Process </a:t>
            </a:r>
            <a:r>
              <a:rPr lang="en-US" dirty="0">
                <a:latin typeface="Garamond"/>
                <a:ea typeface="MS PGothic" charset="0"/>
                <a:cs typeface="Garamond"/>
              </a:rPr>
              <a:t>State</a:t>
            </a:r>
          </a:p>
        </p:txBody>
      </p:sp>
      <p:pic>
        <p:nvPicPr>
          <p:cNvPr id="1024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1143000"/>
            <a:ext cx="663575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DB15-4CE3-8548-8BDA-F9A3F304DC2E}" type="datetime1">
              <a:rPr lang="en-US" smtClean="0"/>
              <a:t>3/6/17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962400"/>
            <a:ext cx="8229600" cy="216852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Helvetica" charset="0"/>
                <a:ea typeface="MS PGothic" charset="0"/>
              </a:rPr>
              <a:t>new</a:t>
            </a:r>
            <a:r>
              <a:rPr lang="en-US" dirty="0">
                <a:latin typeface="Helvetica" charset="0"/>
                <a:ea typeface="MS PGothic" charset="0"/>
              </a:rPr>
              <a:t>:  </a:t>
            </a:r>
            <a:r>
              <a:rPr lang="en-US" dirty="0" smtClean="0">
                <a:latin typeface="Helvetica" charset="0"/>
                <a:ea typeface="MS PGothic" charset="0"/>
              </a:rPr>
              <a:t>Process </a:t>
            </a:r>
            <a:r>
              <a:rPr lang="en-US" dirty="0">
                <a:latin typeface="Helvetica" charset="0"/>
                <a:ea typeface="MS PGothic" charset="0"/>
              </a:rPr>
              <a:t>is being created</a:t>
            </a:r>
          </a:p>
          <a:p>
            <a:r>
              <a:rPr lang="en-US" b="1" dirty="0">
                <a:latin typeface="Helvetica" charset="0"/>
                <a:ea typeface="MS PGothic" charset="0"/>
              </a:rPr>
              <a:t>running</a:t>
            </a:r>
            <a:r>
              <a:rPr lang="en-US" dirty="0">
                <a:latin typeface="Helvetica" charset="0"/>
                <a:ea typeface="MS PGothic" charset="0"/>
              </a:rPr>
              <a:t>:  Instructions are being executed</a:t>
            </a:r>
          </a:p>
          <a:p>
            <a:r>
              <a:rPr lang="en-US" b="1" dirty="0">
                <a:latin typeface="Helvetica" charset="0"/>
                <a:ea typeface="MS PGothic" charset="0"/>
              </a:rPr>
              <a:t>waiting</a:t>
            </a:r>
            <a:r>
              <a:rPr lang="en-US" dirty="0">
                <a:latin typeface="Helvetica" charset="0"/>
                <a:ea typeface="MS PGothic" charset="0"/>
              </a:rPr>
              <a:t>:  P</a:t>
            </a:r>
            <a:r>
              <a:rPr lang="en-US" dirty="0" smtClean="0">
                <a:latin typeface="Helvetica" charset="0"/>
                <a:ea typeface="MS PGothic" charset="0"/>
              </a:rPr>
              <a:t>rocess waiting </a:t>
            </a:r>
            <a:r>
              <a:rPr lang="en-US" dirty="0">
                <a:latin typeface="Helvetica" charset="0"/>
                <a:ea typeface="MS PGothic" charset="0"/>
              </a:rPr>
              <a:t>for some event to occur</a:t>
            </a:r>
          </a:p>
          <a:p>
            <a:r>
              <a:rPr lang="en-US" b="1" dirty="0">
                <a:latin typeface="Helvetica" charset="0"/>
                <a:ea typeface="MS PGothic" charset="0"/>
              </a:rPr>
              <a:t>ready</a:t>
            </a:r>
            <a:r>
              <a:rPr lang="en-US" dirty="0">
                <a:latin typeface="Helvetica" charset="0"/>
                <a:ea typeface="MS PGothic" charset="0"/>
              </a:rPr>
              <a:t>:  P</a:t>
            </a:r>
            <a:r>
              <a:rPr lang="en-US" dirty="0" smtClean="0">
                <a:latin typeface="Helvetica" charset="0"/>
                <a:ea typeface="MS PGothic" charset="0"/>
              </a:rPr>
              <a:t>rocess waiting </a:t>
            </a:r>
            <a:r>
              <a:rPr lang="en-US" dirty="0">
                <a:latin typeface="Helvetica" charset="0"/>
                <a:ea typeface="MS PGothic" charset="0"/>
              </a:rPr>
              <a:t>to be assigned to a </a:t>
            </a:r>
            <a:r>
              <a:rPr lang="en-US" dirty="0" smtClean="0">
                <a:latin typeface="Helvetica" charset="0"/>
                <a:ea typeface="MS PGothic" charset="0"/>
              </a:rPr>
              <a:t>processor</a:t>
            </a:r>
            <a:endParaRPr lang="en-US" dirty="0">
              <a:latin typeface="Helvetica" charset="0"/>
              <a:ea typeface="MS PGothic" charset="0"/>
            </a:endParaRPr>
          </a:p>
          <a:p>
            <a:r>
              <a:rPr lang="en-US" b="1" dirty="0">
                <a:latin typeface="Helvetica" charset="0"/>
                <a:ea typeface="MS PGothic" charset="0"/>
              </a:rPr>
              <a:t>terminated</a:t>
            </a:r>
            <a:r>
              <a:rPr lang="en-US" dirty="0">
                <a:latin typeface="Helvetica" charset="0"/>
                <a:ea typeface="MS PGothic" charset="0"/>
              </a:rPr>
              <a:t>:  </a:t>
            </a:r>
            <a:r>
              <a:rPr lang="en-US" dirty="0" smtClean="0">
                <a:latin typeface="Helvetica" charset="0"/>
                <a:ea typeface="MS PGothic" charset="0"/>
              </a:rPr>
              <a:t>Process </a:t>
            </a:r>
            <a:r>
              <a:rPr lang="en-US" dirty="0">
                <a:latin typeface="Helvetica" charset="0"/>
                <a:ea typeface="MS PGothic" charset="0"/>
              </a:rPr>
              <a:t>has finished execution</a:t>
            </a:r>
          </a:p>
        </p:txBody>
      </p:sp>
    </p:spTree>
    <p:extLst>
      <p:ext uri="{BB962C8B-B14F-4D97-AF65-F5344CB8AC3E}">
        <p14:creationId xmlns:p14="http://schemas.microsoft.com/office/powerpoint/2010/main" val="191799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/>
                <a:ea typeface="MS PGothic" charset="0"/>
                <a:cs typeface="Garamond"/>
              </a:rPr>
              <a:t>Review: Process </a:t>
            </a:r>
            <a:r>
              <a:rPr lang="en-US" dirty="0">
                <a:latin typeface="Garamond"/>
                <a:ea typeface="MS PGothic" charset="0"/>
                <a:cs typeface="Garamond"/>
              </a:rPr>
              <a:t>Control Block (PCB)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143000"/>
            <a:ext cx="5029200" cy="49879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Helvetica" charset="0"/>
                <a:ea typeface="MS PGothic" charset="0"/>
              </a:rPr>
              <a:t>Stored in memory</a:t>
            </a:r>
          </a:p>
          <a:p>
            <a:r>
              <a:rPr lang="en-US" dirty="0" smtClean="0">
                <a:latin typeface="Helvetica" charset="0"/>
                <a:ea typeface="MS PGothic" charset="0"/>
              </a:rPr>
              <a:t>Used by OS to track process</a:t>
            </a:r>
          </a:p>
          <a:p>
            <a:r>
              <a:rPr lang="en-US" dirty="0" smtClean="0">
                <a:latin typeface="Helvetica" charset="0"/>
                <a:ea typeface="MS PGothic" charset="0"/>
              </a:rPr>
              <a:t>Some info updated with every change</a:t>
            </a: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Process state</a:t>
            </a: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Scheduling queue pointers </a:t>
            </a: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Accounting info</a:t>
            </a: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Memory management </a:t>
            </a: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I/O status, </a:t>
            </a: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File list</a:t>
            </a:r>
          </a:p>
          <a:p>
            <a:r>
              <a:rPr lang="en-US" dirty="0" smtClean="0">
                <a:latin typeface="Helvetica" charset="0"/>
                <a:ea typeface="MS PGothic" charset="0"/>
              </a:rPr>
              <a:t>Some info updated on </a:t>
            </a:r>
            <a:r>
              <a:rPr lang="en-US" dirty="0" smtClean="0">
                <a:solidFill>
                  <a:srgbClr val="0000FF"/>
                </a:solidFill>
                <a:latin typeface="Helvetica" charset="0"/>
                <a:ea typeface="MS PGothic" charset="0"/>
              </a:rPr>
              <a:t>context switch</a:t>
            </a: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Running </a:t>
            </a:r>
            <a:r>
              <a:rPr lang="en-US" dirty="0" smtClean="0">
                <a:latin typeface="Helvetica" charset="0"/>
                <a:ea typeface="MS PGothic" charset="0"/>
                <a:sym typeface="Wingdings"/>
              </a:rPr>
              <a:t> waiting/ready state</a:t>
            </a:r>
            <a:endParaRPr lang="en-US" dirty="0" smtClean="0">
              <a:latin typeface="Helvetica" charset="0"/>
              <a:ea typeface="MS PGothic" charset="0"/>
            </a:endParaRP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Save copies of PC, </a:t>
            </a:r>
            <a:r>
              <a:rPr lang="en-US" dirty="0" err="1" smtClean="0">
                <a:latin typeface="Helvetica" charset="0"/>
                <a:ea typeface="MS PGothic" charset="0"/>
              </a:rPr>
              <a:t>regs</a:t>
            </a:r>
            <a:r>
              <a:rPr lang="en-US" dirty="0" smtClean="0">
                <a:latin typeface="Helvetica" charset="0"/>
                <a:ea typeface="MS PGothic" charset="0"/>
              </a:rPr>
              <a:t> to PCB</a:t>
            </a: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Restored when running again</a:t>
            </a:r>
          </a:p>
          <a:p>
            <a:endParaRPr lang="en-US" dirty="0">
              <a:latin typeface="Helvetica" charset="0"/>
              <a:ea typeface="MS PGothic" charset="0"/>
            </a:endParaRPr>
          </a:p>
          <a:p>
            <a:endParaRPr lang="en-US" dirty="0">
              <a:latin typeface="Helvetica" charset="0"/>
              <a:ea typeface="MS PGothic" charset="0"/>
            </a:endParaRPr>
          </a:p>
        </p:txBody>
      </p:sp>
      <p:pic>
        <p:nvPicPr>
          <p:cNvPr id="11268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393825"/>
            <a:ext cx="2795588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2659-56C3-7A48-85BD-F795BA4B5091}" type="datetime1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66FD-8371-0D43-B157-ACE940524EB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1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/>
                <a:ea typeface="MS PGothic" charset="0"/>
                <a:cs typeface="Garamond"/>
              </a:rPr>
              <a:t>Review: Process </a:t>
            </a:r>
            <a:r>
              <a:rPr lang="en-US" dirty="0">
                <a:latin typeface="Garamond"/>
                <a:ea typeface="MS PGothic" charset="0"/>
                <a:cs typeface="Garamond"/>
              </a:rPr>
              <a:t>c</a:t>
            </a:r>
            <a:r>
              <a:rPr lang="en-US" dirty="0" smtClean="0">
                <a:latin typeface="Garamond"/>
                <a:ea typeface="MS PGothic" charset="0"/>
                <a:cs typeface="Garamond"/>
              </a:rPr>
              <a:t>reation</a:t>
            </a:r>
            <a:endParaRPr lang="en-US" dirty="0">
              <a:latin typeface="Garamond"/>
              <a:ea typeface="MS PGothic" charset="0"/>
              <a:cs typeface="Garamond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" charset="0"/>
                <a:ea typeface="MS PGothic" charset="0"/>
              </a:rPr>
              <a:t>Each process has to be created by another process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" charset="0"/>
                <a:ea typeface="MS PGothic" charset="0"/>
              </a:rPr>
              <a:t>Creator is called </a:t>
            </a:r>
            <a:r>
              <a:rPr lang="en-US" dirty="0" smtClean="0">
                <a:solidFill>
                  <a:srgbClr val="0000FF"/>
                </a:solidFill>
                <a:latin typeface="Helvetica" charset="0"/>
                <a:ea typeface="MS PGothic" charset="0"/>
              </a:rPr>
              <a:t>parent</a:t>
            </a:r>
            <a:r>
              <a:rPr lang="en-US" dirty="0" smtClean="0">
                <a:solidFill>
                  <a:srgbClr val="000000"/>
                </a:solidFill>
                <a:latin typeface="Helvetica" charset="0"/>
                <a:ea typeface="MS PGothic" charset="0"/>
              </a:rPr>
              <a:t> process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" charset="0"/>
                <a:ea typeface="MS PGothic" charset="0"/>
              </a:rPr>
              <a:t>Created process is </a:t>
            </a:r>
            <a:r>
              <a:rPr lang="en-US" dirty="0" smtClean="0">
                <a:solidFill>
                  <a:srgbClr val="0000FF"/>
                </a:solidFill>
                <a:latin typeface="Helvetica" charset="0"/>
                <a:ea typeface="MS PGothic" charset="0"/>
              </a:rPr>
              <a:t>child</a:t>
            </a:r>
            <a:r>
              <a:rPr lang="en-US" dirty="0" smtClean="0">
                <a:solidFill>
                  <a:srgbClr val="000000"/>
                </a:solidFill>
                <a:latin typeface="Helvetica" charset="0"/>
                <a:ea typeface="MS PGothic" charset="0"/>
              </a:rPr>
              <a:t> process</a:t>
            </a:r>
          </a:p>
          <a:p>
            <a:r>
              <a:rPr lang="en-US" dirty="0" smtClean="0">
                <a:solidFill>
                  <a:srgbClr val="000000"/>
                </a:solidFill>
                <a:latin typeface="Helvetica" charset="0"/>
                <a:ea typeface="MS PGothic" charset="0"/>
              </a:rPr>
              <a:t>Children can create other processes, forming </a:t>
            </a:r>
            <a:r>
              <a:rPr lang="en-US" b="1" dirty="0" smtClean="0">
                <a:solidFill>
                  <a:srgbClr val="0000FF"/>
                </a:solidFill>
                <a:latin typeface="Helvetica" charset="0"/>
                <a:ea typeface="MS PGothic" charset="0"/>
              </a:rPr>
              <a:t>process tree</a:t>
            </a:r>
          </a:p>
          <a:p>
            <a:r>
              <a:rPr lang="en-US" dirty="0" smtClean="0">
                <a:latin typeface="Helvetica" charset="0"/>
                <a:ea typeface="MS PGothic" charset="0"/>
              </a:rPr>
              <a:t>Parent/child processes may share resources</a:t>
            </a:r>
          </a:p>
          <a:p>
            <a:r>
              <a:rPr lang="en-US" dirty="0" smtClean="0">
                <a:latin typeface="Helvetica" charset="0"/>
                <a:ea typeface="MS PGothic" charset="0"/>
              </a:rPr>
              <a:t>Parent/child processes may execute concurrently, or parent may wait for child to terminate</a:t>
            </a:r>
            <a:endParaRPr lang="en-US" dirty="0">
              <a:latin typeface="Helvetica" charset="0"/>
              <a:ea typeface="MS PGothic" charset="0"/>
            </a:endParaRPr>
          </a:p>
          <a:p>
            <a:pPr lvl="1"/>
            <a:endParaRPr lang="en-US" dirty="0">
              <a:latin typeface="Helvetica" charset="0"/>
              <a:ea typeface="MS PGothic" charset="0"/>
            </a:endParaRPr>
          </a:p>
          <a:p>
            <a:pPr>
              <a:buFont typeface="Monotype Sorts" charset="0"/>
              <a:buNone/>
            </a:pP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501C-4D56-9545-8E8A-6F2D2DFF8308}" type="datetime1">
              <a:rPr lang="en-US" smtClean="0"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Midterm Exam Preview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7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15181</TotalTime>
  <Words>3365</Words>
  <Application>Microsoft Macintosh PowerPoint</Application>
  <PresentationFormat>On-screen Show (4:3)</PresentationFormat>
  <Paragraphs>601</Paragraphs>
  <Slides>49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Edge</vt:lpstr>
      <vt:lpstr>EECE.4810/EECE.5730 Operating Systems</vt:lpstr>
      <vt:lpstr>Lecture outline</vt:lpstr>
      <vt:lpstr>Midterm schedule</vt:lpstr>
      <vt:lpstr>Midterm exam notes</vt:lpstr>
      <vt:lpstr>Test policies</vt:lpstr>
      <vt:lpstr>Review: Processes</vt:lpstr>
      <vt:lpstr>Review: Process State</vt:lpstr>
      <vt:lpstr>Review: Process Control Block (PCB)</vt:lpstr>
      <vt:lpstr>Review: Process creation</vt:lpstr>
      <vt:lpstr>Review: Process creation (cont.)</vt:lpstr>
      <vt:lpstr>Review: Forking Separate Process</vt:lpstr>
      <vt:lpstr>Review: Forking Separate Process</vt:lpstr>
      <vt:lpstr>Review: Process Termination</vt:lpstr>
      <vt:lpstr>Review: Interprocess Communication</vt:lpstr>
      <vt:lpstr>Review: IPC Models </vt:lpstr>
      <vt:lpstr>Review: Interprocess Communication</vt:lpstr>
      <vt:lpstr>Review: Threads</vt:lpstr>
      <vt:lpstr>Review: Critical section</vt:lpstr>
      <vt:lpstr>Review: Locks</vt:lpstr>
      <vt:lpstr>Review: Condition variables</vt:lpstr>
      <vt:lpstr>Review: Condition variable operations</vt:lpstr>
      <vt:lpstr>Review: Semaphores</vt:lpstr>
      <vt:lpstr>Review: Using semaphores</vt:lpstr>
      <vt:lpstr>Review: Deadlock</vt:lpstr>
      <vt:lpstr>Review: Deadlock prevention</vt:lpstr>
      <vt:lpstr>Review: Banker’s Algorithm</vt:lpstr>
      <vt:lpstr>Review: Scheduling</vt:lpstr>
      <vt:lpstr>Review: Scheduling Criteria</vt:lpstr>
      <vt:lpstr>Review: Scheduling algorithms</vt:lpstr>
      <vt:lpstr>Review: Address spaces</vt:lpstr>
      <vt:lpstr>Review: Forms of address translation</vt:lpstr>
      <vt:lpstr>Review: Base and bounds</vt:lpstr>
      <vt:lpstr>Review: Segmentation</vt:lpstr>
      <vt:lpstr>Review: Segmentation</vt:lpstr>
      <vt:lpstr>Review: Segment table</vt:lpstr>
      <vt:lpstr>Review: Paged Translation</vt:lpstr>
      <vt:lpstr>Review: Paged Translation (Abstract)</vt:lpstr>
      <vt:lpstr>PowerPoint Presentation</vt:lpstr>
      <vt:lpstr>Review: Multi-level page table</vt:lpstr>
      <vt:lpstr>Review: Multi-level page table</vt:lpstr>
      <vt:lpstr>Review: Hashed Page Tables</vt:lpstr>
      <vt:lpstr>Review: Hashed Page Table</vt:lpstr>
      <vt:lpstr>Review: Inverted Page Table</vt:lpstr>
      <vt:lpstr>Review: Inverted Page Table Architecture</vt:lpstr>
      <vt:lpstr>Review: Valid-Invalid Bit</vt:lpstr>
      <vt:lpstr>Review: Page replacement</vt:lpstr>
      <vt:lpstr>Review: Clock algorithm</vt:lpstr>
      <vt:lpstr>Review: Dirty bits</vt:lpstr>
      <vt:lpstr>Final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Application Programming</dc:title>
  <dc:creator>geigerm</dc:creator>
  <cp:lastModifiedBy>Michael Geiger</cp:lastModifiedBy>
  <cp:revision>4036</cp:revision>
  <cp:lastPrinted>2017-02-21T14:12:18Z</cp:lastPrinted>
  <dcterms:created xsi:type="dcterms:W3CDTF">2006-04-03T05:03:01Z</dcterms:created>
  <dcterms:modified xsi:type="dcterms:W3CDTF">2017-03-06T20:40:30Z</dcterms:modified>
</cp:coreProperties>
</file>